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agnolia Script" charset="1" panose="02000503070000020003"/>
      <p:regular r:id="rId16"/>
    </p:embeddedFont>
    <p:embeddedFont>
      <p:font typeface="Libre Baskerville" charset="1" panose="02000000000000000000"/>
      <p:regular r:id="rId17"/>
    </p:embeddedFont>
    <p:embeddedFont>
      <p:font typeface="HK Modular" charset="1" panose="00000800000000000000"/>
      <p:regular r:id="rId18"/>
    </p:embeddedFont>
    <p:embeddedFont>
      <p:font typeface="Lazydog" charset="1" panose="00000000000000000000"/>
      <p:regular r:id="rId19"/>
    </p:embeddedFont>
    <p:embeddedFont>
      <p:font typeface="Telegraf" charset="1" panose="00000500000000000000"/>
      <p:regular r:id="rId20"/>
    </p:embeddedFont>
    <p:embeddedFont>
      <p:font typeface="Klein Bold" charset="1" panose="02000503060000020004"/>
      <p:regular r:id="rId21"/>
    </p:embeddedFont>
    <p:embeddedFont>
      <p:font typeface="Sanchez" charset="1" panose="02000000000000000000"/>
      <p:regular r:id="rId22"/>
    </p:embeddedFont>
    <p:embeddedFont>
      <p:font typeface="Helios" charset="1" panose="020B0504020202020204"/>
      <p:regular r:id="rId23"/>
    </p:embeddedFont>
    <p:embeddedFont>
      <p:font typeface="Helios Bold" charset="1" panose="020B0704020202020204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7661" y="4842515"/>
            <a:ext cx="8440930" cy="3312793"/>
          </a:xfrm>
          <a:custGeom>
            <a:avLst/>
            <a:gdLst/>
            <a:ahLst/>
            <a:cxnLst/>
            <a:rect r="r" b="b" t="t" l="l"/>
            <a:pathLst>
              <a:path h="3312793" w="8440930">
                <a:moveTo>
                  <a:pt x="0" y="0"/>
                </a:moveTo>
                <a:lnTo>
                  <a:pt x="8440930" y="0"/>
                </a:lnTo>
                <a:lnTo>
                  <a:pt x="8440930" y="3312793"/>
                </a:lnTo>
                <a:lnTo>
                  <a:pt x="0" y="331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885" r="0" b="-719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66927" y="-4280359"/>
            <a:ext cx="9911419" cy="9911419"/>
          </a:xfrm>
          <a:custGeom>
            <a:avLst/>
            <a:gdLst/>
            <a:ahLst/>
            <a:cxnLst/>
            <a:rect r="r" b="b" t="t" l="l"/>
            <a:pathLst>
              <a:path h="9911419" w="9911419">
                <a:moveTo>
                  <a:pt x="0" y="0"/>
                </a:moveTo>
                <a:lnTo>
                  <a:pt x="9911419" y="0"/>
                </a:lnTo>
                <a:lnTo>
                  <a:pt x="9911419" y="9911418"/>
                </a:lnTo>
                <a:lnTo>
                  <a:pt x="0" y="9911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25837"/>
            <a:ext cx="588961" cy="618185"/>
          </a:xfrm>
          <a:custGeom>
            <a:avLst/>
            <a:gdLst/>
            <a:ahLst/>
            <a:cxnLst/>
            <a:rect r="r" b="b" t="t" l="l"/>
            <a:pathLst>
              <a:path h="618185" w="588961">
                <a:moveTo>
                  <a:pt x="0" y="0"/>
                </a:moveTo>
                <a:lnTo>
                  <a:pt x="588961" y="0"/>
                </a:lnTo>
                <a:lnTo>
                  <a:pt x="588961" y="618184"/>
                </a:lnTo>
                <a:lnTo>
                  <a:pt x="0" y="61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407200" y="3990708"/>
            <a:ext cx="6205743" cy="6205743"/>
          </a:xfrm>
          <a:custGeom>
            <a:avLst/>
            <a:gdLst/>
            <a:ahLst/>
            <a:cxnLst/>
            <a:rect r="r" b="b" t="t" l="l"/>
            <a:pathLst>
              <a:path h="6205743" w="6205743">
                <a:moveTo>
                  <a:pt x="0" y="0"/>
                </a:moveTo>
                <a:lnTo>
                  <a:pt x="6205744" y="0"/>
                </a:lnTo>
                <a:lnTo>
                  <a:pt x="6205744" y="6205743"/>
                </a:lnTo>
                <a:lnTo>
                  <a:pt x="0" y="6205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78" y="8416677"/>
            <a:ext cx="5249909" cy="5249909"/>
          </a:xfrm>
          <a:custGeom>
            <a:avLst/>
            <a:gdLst/>
            <a:ahLst/>
            <a:cxnLst/>
            <a:rect r="r" b="b" t="t" l="l"/>
            <a:pathLst>
              <a:path h="5249909" w="5249909">
                <a:moveTo>
                  <a:pt x="0" y="0"/>
                </a:moveTo>
                <a:lnTo>
                  <a:pt x="5249909" y="0"/>
                </a:lnTo>
                <a:lnTo>
                  <a:pt x="5249909" y="5249908"/>
                </a:lnTo>
                <a:lnTo>
                  <a:pt x="0" y="524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1953231"/>
            <a:ext cx="8115300" cy="6380539"/>
            <a:chOff x="0" y="0"/>
            <a:chExt cx="10820400" cy="85073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820400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2A2E3A"/>
                  </a:solidFill>
                  <a:latin typeface="Magnolia Script"/>
                  <a:ea typeface="Magnolia Script"/>
                  <a:cs typeface="Magnolia Script"/>
                  <a:sym typeface="Magnolia Script"/>
                </a:rPr>
                <a:t>PADHARO - Smart Tourism Companion for Rajasthan </a:t>
              </a:r>
            </a:p>
            <a:p>
              <a:pPr algn="l">
                <a:lnSpc>
                  <a:spcPts val="60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313508"/>
              <a:ext cx="10498974" cy="5193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Revolutionizing  tourism through AI-powered personalized travel experiences across the vibrant landscape of Rajasthan </a:t>
              </a:r>
            </a:p>
            <a:p>
              <a:pPr algn="l">
                <a:lnSpc>
                  <a:spcPts val="4479"/>
                </a:lnSpc>
              </a:pP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by Navya Yukti Team 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Hackathon Project Presentation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497582"/>
            <a:ext cx="5940773" cy="150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2859" spc="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THE EXCALIBUR HACKATHON</a:t>
            </a:r>
          </a:p>
          <a:p>
            <a:pPr algn="ctr">
              <a:lnSpc>
                <a:spcPts val="4002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>
            <a:off x="9031430" y="1744021"/>
            <a:ext cx="82278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031430" y="3697224"/>
            <a:ext cx="83404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flipH="true">
            <a:off x="8824185" y="3005046"/>
            <a:ext cx="0" cy="66587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7059053" y="3024096"/>
            <a:ext cx="176513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824185" y="5162550"/>
            <a:ext cx="15850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788808" y="7866480"/>
            <a:ext cx="20353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292537" y="2767579"/>
            <a:ext cx="992542" cy="866100"/>
            <a:chOff x="0" y="0"/>
            <a:chExt cx="261410" cy="228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1410" cy="228109"/>
            </a:xfrm>
            <a:custGeom>
              <a:avLst/>
              <a:gdLst/>
              <a:ahLst/>
              <a:cxnLst/>
              <a:rect r="r" b="b" t="t" l="l"/>
              <a:pathLst>
                <a:path h="228109" w="261410">
                  <a:moveTo>
                    <a:pt x="0" y="0"/>
                  </a:moveTo>
                  <a:lnTo>
                    <a:pt x="261410" y="0"/>
                  </a:lnTo>
                  <a:lnTo>
                    <a:pt x="261410" y="228109"/>
                  </a:lnTo>
                  <a:lnTo>
                    <a:pt x="0" y="228109"/>
                  </a:ln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61410" cy="266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18853" y="4729500"/>
            <a:ext cx="992542" cy="866100"/>
            <a:chOff x="0" y="0"/>
            <a:chExt cx="261410" cy="228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1410" cy="228109"/>
            </a:xfrm>
            <a:custGeom>
              <a:avLst/>
              <a:gdLst/>
              <a:ahLst/>
              <a:cxnLst/>
              <a:rect r="r" b="b" t="t" l="l"/>
              <a:pathLst>
                <a:path h="228109" w="261410">
                  <a:moveTo>
                    <a:pt x="0" y="0"/>
                  </a:moveTo>
                  <a:lnTo>
                    <a:pt x="261410" y="0"/>
                  </a:lnTo>
                  <a:lnTo>
                    <a:pt x="261410" y="228109"/>
                  </a:lnTo>
                  <a:lnTo>
                    <a:pt x="0" y="228109"/>
                  </a:ln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1410" cy="266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62782" y="7433430"/>
            <a:ext cx="992542" cy="866100"/>
            <a:chOff x="0" y="0"/>
            <a:chExt cx="261410" cy="228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1410" cy="228109"/>
            </a:xfrm>
            <a:custGeom>
              <a:avLst/>
              <a:gdLst/>
              <a:ahLst/>
              <a:cxnLst/>
              <a:rect r="r" b="b" t="t" l="l"/>
              <a:pathLst>
                <a:path h="228109" w="261410">
                  <a:moveTo>
                    <a:pt x="0" y="0"/>
                  </a:moveTo>
                  <a:lnTo>
                    <a:pt x="261410" y="0"/>
                  </a:lnTo>
                  <a:lnTo>
                    <a:pt x="261410" y="228109"/>
                  </a:lnTo>
                  <a:lnTo>
                    <a:pt x="0" y="228109"/>
                  </a:ln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61410" cy="266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144000" y="7233513"/>
            <a:ext cx="8834273" cy="3053487"/>
          </a:xfrm>
          <a:custGeom>
            <a:avLst/>
            <a:gdLst/>
            <a:ahLst/>
            <a:cxnLst/>
            <a:rect r="r" b="b" t="t" l="l"/>
            <a:pathLst>
              <a:path h="3053487" w="8834273">
                <a:moveTo>
                  <a:pt x="0" y="0"/>
                </a:moveTo>
                <a:lnTo>
                  <a:pt x="8834273" y="0"/>
                </a:lnTo>
                <a:lnTo>
                  <a:pt x="8834273" y="3053487"/>
                </a:lnTo>
                <a:lnTo>
                  <a:pt x="0" y="3053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4801" r="0" b="-8451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405550" y="2817371"/>
            <a:ext cx="766516" cy="766516"/>
          </a:xfrm>
          <a:custGeom>
            <a:avLst/>
            <a:gdLst/>
            <a:ahLst/>
            <a:cxnLst/>
            <a:rect r="r" b="b" t="t" l="l"/>
            <a:pathLst>
              <a:path h="766516" w="766516">
                <a:moveTo>
                  <a:pt x="0" y="0"/>
                </a:moveTo>
                <a:lnTo>
                  <a:pt x="766516" y="0"/>
                </a:lnTo>
                <a:lnTo>
                  <a:pt x="766516" y="766516"/>
                </a:lnTo>
                <a:lnTo>
                  <a:pt x="0" y="766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735371" y="4782797"/>
            <a:ext cx="759506" cy="759506"/>
          </a:xfrm>
          <a:custGeom>
            <a:avLst/>
            <a:gdLst/>
            <a:ahLst/>
            <a:cxnLst/>
            <a:rect r="r" b="b" t="t" l="l"/>
            <a:pathLst>
              <a:path h="759506" w="759506">
                <a:moveTo>
                  <a:pt x="0" y="0"/>
                </a:moveTo>
                <a:lnTo>
                  <a:pt x="759506" y="0"/>
                </a:lnTo>
                <a:lnTo>
                  <a:pt x="759506" y="759506"/>
                </a:lnTo>
                <a:lnTo>
                  <a:pt x="0" y="759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755168" y="7433430"/>
            <a:ext cx="675516" cy="866100"/>
          </a:xfrm>
          <a:custGeom>
            <a:avLst/>
            <a:gdLst/>
            <a:ahLst/>
            <a:cxnLst/>
            <a:rect r="r" b="b" t="t" l="l"/>
            <a:pathLst>
              <a:path h="866100" w="675516">
                <a:moveTo>
                  <a:pt x="0" y="0"/>
                </a:moveTo>
                <a:lnTo>
                  <a:pt x="675515" y="0"/>
                </a:lnTo>
                <a:lnTo>
                  <a:pt x="675515" y="866100"/>
                </a:lnTo>
                <a:lnTo>
                  <a:pt x="0" y="866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672" t="-83703" r="-63563" b="-120704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044044" y="354230"/>
            <a:ext cx="6849309" cy="15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43"/>
              </a:lnSpc>
              <a:spcBef>
                <a:spcPct val="0"/>
              </a:spcBef>
            </a:pPr>
            <a:r>
              <a:rPr lang="en-US" sz="9316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Future Scope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55384" y="2700904"/>
            <a:ext cx="8805" cy="62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7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96271" y="2348981"/>
            <a:ext cx="6562782" cy="1455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4"/>
              </a:lnSpc>
            </a:pPr>
            <a:r>
              <a:rPr lang="en-US" sz="421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AR /VR Heritage Experiences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3454" y="3831673"/>
            <a:ext cx="5709083" cy="2970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3427">
                <a:solidFill>
                  <a:srgbClr val="153969"/>
                </a:solidFill>
                <a:latin typeface="Sanchez"/>
                <a:ea typeface="Sanchez"/>
                <a:cs typeface="Sanchez"/>
                <a:sym typeface="Sanchez"/>
              </a:rPr>
              <a:t>immersive virtual reality tours of historical sites and augmented reality reconstructions of ancient Rajasthan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6755" y="3260348"/>
            <a:ext cx="6943606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Government Integration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62885" y="4358849"/>
            <a:ext cx="6914258" cy="256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2"/>
              </a:lnSpc>
            </a:pPr>
            <a:r>
              <a:rPr lang="en-US" sz="3680">
                <a:solidFill>
                  <a:srgbClr val="153969"/>
                </a:solidFill>
                <a:latin typeface="Sanchez"/>
                <a:ea typeface="Sanchez"/>
                <a:cs typeface="Sanchez"/>
                <a:sym typeface="Sanchez"/>
              </a:rPr>
              <a:t>Direct API integration with Rajathan Tourism Department for real-time data sharing and official partnership.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9092" y="7261382"/>
            <a:ext cx="6166604" cy="88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</a:pPr>
            <a:r>
              <a:rPr lang="en-US" sz="5093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Pan-India Expansion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007" y="8142871"/>
            <a:ext cx="8076384" cy="193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153969"/>
                </a:solidFill>
                <a:latin typeface="Sanchez"/>
                <a:ea typeface="Sanchez"/>
                <a:cs typeface="Sanchez"/>
                <a:sym typeface="Sanchez"/>
              </a:rPr>
              <a:t>scale the platform to cover other Indian states and create a unified smart tourism ecosystem.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2896814"/>
            <a:chOff x="0" y="0"/>
            <a:chExt cx="24384000" cy="38624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31529" r="0" b="44695"/>
            <a:stretch>
              <a:fillRect/>
            </a:stretch>
          </p:blipFill>
          <p:spPr>
            <a:xfrm flipH="false" flipV="false">
              <a:off x="0" y="0"/>
              <a:ext cx="24384000" cy="38624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2606675"/>
            <a:ext cx="18288000" cy="7680325"/>
            <a:chOff x="0" y="0"/>
            <a:chExt cx="4816593" cy="2022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022802"/>
            </a:xfrm>
            <a:custGeom>
              <a:avLst/>
              <a:gdLst/>
              <a:ahLst/>
              <a:cxnLst/>
              <a:rect r="r" b="b" t="t" l="l"/>
              <a:pathLst>
                <a:path h="202280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22802"/>
                  </a:lnTo>
                  <a:lnTo>
                    <a:pt x="0" y="202280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2089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035380" y="4645343"/>
          <a:ext cx="6604347" cy="4157105"/>
        </p:xfrm>
        <a:graphic>
          <a:graphicData uri="http://schemas.openxmlformats.org/drawingml/2006/table">
            <a:tbl>
              <a:tblPr/>
              <a:tblGrid>
                <a:gridCol w="5219898"/>
                <a:gridCol w="1384449"/>
              </a:tblGrid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647029" y="4645343"/>
          <a:ext cx="6604347" cy="4157105"/>
        </p:xfrm>
        <a:graphic>
          <a:graphicData uri="http://schemas.openxmlformats.org/drawingml/2006/table">
            <a:tbl>
              <a:tblPr/>
              <a:tblGrid>
                <a:gridCol w="5219898"/>
                <a:gridCol w="1384449"/>
              </a:tblGrid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66760" y="3099831"/>
            <a:ext cx="10244292" cy="3347007"/>
            <a:chOff x="0" y="0"/>
            <a:chExt cx="2698085" cy="8815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98085" cy="881516"/>
            </a:xfrm>
            <a:custGeom>
              <a:avLst/>
              <a:gdLst/>
              <a:ahLst/>
              <a:cxnLst/>
              <a:rect r="r" b="b" t="t" l="l"/>
              <a:pathLst>
                <a:path h="881516" w="2698085">
                  <a:moveTo>
                    <a:pt x="38542" y="0"/>
                  </a:moveTo>
                  <a:lnTo>
                    <a:pt x="2659543" y="0"/>
                  </a:lnTo>
                  <a:cubicBezTo>
                    <a:pt x="2680829" y="0"/>
                    <a:pt x="2698085" y="17256"/>
                    <a:pt x="2698085" y="38542"/>
                  </a:cubicBezTo>
                  <a:lnTo>
                    <a:pt x="2698085" y="842974"/>
                  </a:lnTo>
                  <a:cubicBezTo>
                    <a:pt x="2698085" y="853196"/>
                    <a:pt x="2694025" y="862999"/>
                    <a:pt x="2686796" y="870228"/>
                  </a:cubicBezTo>
                  <a:cubicBezTo>
                    <a:pt x="2679568" y="877456"/>
                    <a:pt x="2669765" y="881516"/>
                    <a:pt x="2659543" y="881516"/>
                  </a:cubicBezTo>
                  <a:lnTo>
                    <a:pt x="38542" y="881516"/>
                  </a:lnTo>
                  <a:cubicBezTo>
                    <a:pt x="28320" y="881516"/>
                    <a:pt x="18517" y="877456"/>
                    <a:pt x="11289" y="870228"/>
                  </a:cubicBezTo>
                  <a:cubicBezTo>
                    <a:pt x="4061" y="862999"/>
                    <a:pt x="0" y="853196"/>
                    <a:pt x="0" y="842974"/>
                  </a:cubicBezTo>
                  <a:lnTo>
                    <a:pt x="0" y="38542"/>
                  </a:lnTo>
                  <a:cubicBezTo>
                    <a:pt x="0" y="28320"/>
                    <a:pt x="4061" y="18517"/>
                    <a:pt x="11289" y="11289"/>
                  </a:cubicBezTo>
                  <a:cubicBezTo>
                    <a:pt x="18517" y="4061"/>
                    <a:pt x="28320" y="0"/>
                    <a:pt x="38542" y="0"/>
                  </a:cubicBezTo>
                  <a:close/>
                </a:path>
              </a:pathLst>
            </a:custGeom>
            <a:solidFill>
              <a:srgbClr val="B4D3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698085" cy="967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TOURIST CHALLENGES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Visitors to Rajasthan  face significant hurdles including inefficient trip planning, language barriers, and lack of authentic local insights that prevent them from experiencing the  true cultural richness of the region 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11213" y="6646863"/>
            <a:ext cx="4777693" cy="3498218"/>
            <a:chOff x="0" y="0"/>
            <a:chExt cx="1258323" cy="9213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8323" cy="921341"/>
            </a:xfrm>
            <a:custGeom>
              <a:avLst/>
              <a:gdLst/>
              <a:ahLst/>
              <a:cxnLst/>
              <a:rect r="r" b="b" t="t" l="l"/>
              <a:pathLst>
                <a:path h="921341" w="1258323">
                  <a:moveTo>
                    <a:pt x="82642" y="0"/>
                  </a:moveTo>
                  <a:lnTo>
                    <a:pt x="1175681" y="0"/>
                  </a:lnTo>
                  <a:cubicBezTo>
                    <a:pt x="1221322" y="0"/>
                    <a:pt x="1258323" y="37000"/>
                    <a:pt x="1258323" y="82642"/>
                  </a:cubicBezTo>
                  <a:lnTo>
                    <a:pt x="1258323" y="838699"/>
                  </a:lnTo>
                  <a:cubicBezTo>
                    <a:pt x="1258323" y="884341"/>
                    <a:pt x="1221322" y="921341"/>
                    <a:pt x="1175681" y="921341"/>
                  </a:cubicBezTo>
                  <a:lnTo>
                    <a:pt x="82642" y="921341"/>
                  </a:lnTo>
                  <a:cubicBezTo>
                    <a:pt x="37000" y="921341"/>
                    <a:pt x="0" y="884341"/>
                    <a:pt x="0" y="838699"/>
                  </a:cubicBezTo>
                  <a:lnTo>
                    <a:pt x="0" y="82642"/>
                  </a:lnTo>
                  <a:cubicBezTo>
                    <a:pt x="0" y="37000"/>
                    <a:pt x="37000" y="0"/>
                    <a:pt x="826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794B6">
                    <a:alpha val="100000"/>
                  </a:srgbClr>
                </a:gs>
                <a:gs pos="100000">
                  <a:srgbClr val="DFFAFF">
                    <a:alpha val="100000"/>
                  </a:srgbClr>
                </a:gs>
              </a:gsLst>
              <a:lin ang="189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258323" cy="988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TRIP PLANNING ISSUES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 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Complex logistics and limited personalized recommendations lead to suboptimal travel experiences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81537" y="6723895"/>
            <a:ext cx="4369172" cy="3421185"/>
            <a:chOff x="0" y="0"/>
            <a:chExt cx="1150728" cy="9010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0729" cy="901053"/>
            </a:xfrm>
            <a:custGeom>
              <a:avLst/>
              <a:gdLst/>
              <a:ahLst/>
              <a:cxnLst/>
              <a:rect r="r" b="b" t="t" l="l"/>
              <a:pathLst>
                <a:path h="901053" w="1150729">
                  <a:moveTo>
                    <a:pt x="90369" y="0"/>
                  </a:moveTo>
                  <a:lnTo>
                    <a:pt x="1060360" y="0"/>
                  </a:lnTo>
                  <a:cubicBezTo>
                    <a:pt x="1084327" y="0"/>
                    <a:pt x="1107313" y="9521"/>
                    <a:pt x="1124260" y="26468"/>
                  </a:cubicBezTo>
                  <a:cubicBezTo>
                    <a:pt x="1141207" y="43416"/>
                    <a:pt x="1150729" y="66402"/>
                    <a:pt x="1150729" y="90369"/>
                  </a:cubicBezTo>
                  <a:lnTo>
                    <a:pt x="1150729" y="810684"/>
                  </a:lnTo>
                  <a:cubicBezTo>
                    <a:pt x="1150729" y="860593"/>
                    <a:pt x="1110269" y="901053"/>
                    <a:pt x="1060360" y="901053"/>
                  </a:cubicBezTo>
                  <a:lnTo>
                    <a:pt x="90369" y="901053"/>
                  </a:lnTo>
                  <a:cubicBezTo>
                    <a:pt x="66402" y="901053"/>
                    <a:pt x="43416" y="891532"/>
                    <a:pt x="26468" y="874585"/>
                  </a:cubicBezTo>
                  <a:cubicBezTo>
                    <a:pt x="9521" y="857637"/>
                    <a:pt x="0" y="834651"/>
                    <a:pt x="0" y="810684"/>
                  </a:cubicBezTo>
                  <a:lnTo>
                    <a:pt x="0" y="90369"/>
                  </a:lnTo>
                  <a:cubicBezTo>
                    <a:pt x="0" y="66402"/>
                    <a:pt x="9521" y="43416"/>
                    <a:pt x="26468" y="26468"/>
                  </a:cubicBezTo>
                  <a:cubicBezTo>
                    <a:pt x="43416" y="9521"/>
                    <a:pt x="66402" y="0"/>
                    <a:pt x="903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794B6">
                    <a:alpha val="100000"/>
                  </a:srgbClr>
                </a:gs>
                <a:gs pos="100000">
                  <a:srgbClr val="DFFAFF">
                    <a:alpha val="100000"/>
                  </a:srgbClr>
                </a:gs>
              </a:gsLst>
              <a:lin ang="189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150728" cy="967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COMMUNICATION BARRIERS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Language gaps prevent meaningful interactions with locals and cultural immersion 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012872" y="3099831"/>
            <a:ext cx="5747644" cy="3347007"/>
          </a:xfrm>
          <a:custGeom>
            <a:avLst/>
            <a:gdLst/>
            <a:ahLst/>
            <a:cxnLst/>
            <a:rect r="r" b="b" t="t" l="l"/>
            <a:pathLst>
              <a:path h="3347007" w="5747644">
                <a:moveTo>
                  <a:pt x="0" y="0"/>
                </a:moveTo>
                <a:lnTo>
                  <a:pt x="5747644" y="0"/>
                </a:lnTo>
                <a:lnTo>
                  <a:pt x="5747644" y="3347007"/>
                </a:lnTo>
                <a:lnTo>
                  <a:pt x="0" y="3347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52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31745" y="6908781"/>
            <a:ext cx="6309898" cy="3051413"/>
          </a:xfrm>
          <a:custGeom>
            <a:avLst/>
            <a:gdLst/>
            <a:ahLst/>
            <a:cxnLst/>
            <a:rect r="r" b="b" t="t" l="l"/>
            <a:pathLst>
              <a:path h="3051413" w="6309898">
                <a:moveTo>
                  <a:pt x="0" y="0"/>
                </a:moveTo>
                <a:lnTo>
                  <a:pt x="6309898" y="0"/>
                </a:lnTo>
                <a:lnTo>
                  <a:pt x="6309898" y="3051413"/>
                </a:lnTo>
                <a:lnTo>
                  <a:pt x="0" y="3051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48" t="0" r="0" b="-168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63801" y="952500"/>
            <a:ext cx="12619796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PROBLEM STATEMENT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33579" r="0" b="33579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630506" y="3578544"/>
            <a:ext cx="5026987" cy="502698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14394" y="3862431"/>
            <a:ext cx="4459212" cy="445921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7818" y="3420776"/>
            <a:ext cx="5264837" cy="5184755"/>
            <a:chOff x="0" y="0"/>
            <a:chExt cx="1386624" cy="13655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86624" cy="1365532"/>
            </a:xfrm>
            <a:custGeom>
              <a:avLst/>
              <a:gdLst/>
              <a:ahLst/>
              <a:cxnLst/>
              <a:rect r="r" b="b" t="t" l="l"/>
              <a:pathLst>
                <a:path h="1365532" w="1386624">
                  <a:moveTo>
                    <a:pt x="74995" y="0"/>
                  </a:moveTo>
                  <a:lnTo>
                    <a:pt x="1311629" y="0"/>
                  </a:lnTo>
                  <a:cubicBezTo>
                    <a:pt x="1353047" y="0"/>
                    <a:pt x="1386624" y="33577"/>
                    <a:pt x="1386624" y="74995"/>
                  </a:cubicBezTo>
                  <a:lnTo>
                    <a:pt x="1386624" y="1290537"/>
                  </a:lnTo>
                  <a:cubicBezTo>
                    <a:pt x="1386624" y="1331956"/>
                    <a:pt x="1353047" y="1365532"/>
                    <a:pt x="1311629" y="1365532"/>
                  </a:cubicBezTo>
                  <a:lnTo>
                    <a:pt x="74995" y="1365532"/>
                  </a:lnTo>
                  <a:cubicBezTo>
                    <a:pt x="33577" y="1365532"/>
                    <a:pt x="0" y="1331956"/>
                    <a:pt x="0" y="1290537"/>
                  </a:cubicBezTo>
                  <a:lnTo>
                    <a:pt x="0" y="74995"/>
                  </a:lnTo>
                  <a:cubicBezTo>
                    <a:pt x="0" y="33577"/>
                    <a:pt x="33577" y="0"/>
                    <a:pt x="74995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86624" cy="142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PERSONALIZED ITINERARY GENERATOR</a:t>
              </a:r>
              <a:r>
                <a:rPr lang="en-US" sz="2599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 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AI-powered trip planning that creates optimized day-wise schedules based on budget,duration, and personal interests with real-time Google Maps integration.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83904" y="2531157"/>
            <a:ext cx="4675396" cy="3376072"/>
            <a:chOff x="0" y="0"/>
            <a:chExt cx="1231380" cy="8891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1380" cy="889171"/>
            </a:xfrm>
            <a:custGeom>
              <a:avLst/>
              <a:gdLst/>
              <a:ahLst/>
              <a:cxnLst/>
              <a:rect r="r" b="b" t="t" l="l"/>
              <a:pathLst>
                <a:path h="889171" w="1231380">
                  <a:moveTo>
                    <a:pt x="84450" y="0"/>
                  </a:moveTo>
                  <a:lnTo>
                    <a:pt x="1146930" y="0"/>
                  </a:lnTo>
                  <a:cubicBezTo>
                    <a:pt x="1193570" y="0"/>
                    <a:pt x="1231380" y="37810"/>
                    <a:pt x="1231380" y="84450"/>
                  </a:cubicBezTo>
                  <a:lnTo>
                    <a:pt x="1231380" y="804721"/>
                  </a:lnTo>
                  <a:cubicBezTo>
                    <a:pt x="1231380" y="851362"/>
                    <a:pt x="1193570" y="889171"/>
                    <a:pt x="1146930" y="889171"/>
                  </a:cubicBezTo>
                  <a:lnTo>
                    <a:pt x="84450" y="889171"/>
                  </a:lnTo>
                  <a:cubicBezTo>
                    <a:pt x="37810" y="889171"/>
                    <a:pt x="0" y="851362"/>
                    <a:pt x="0" y="804721"/>
                  </a:cubicBezTo>
                  <a:lnTo>
                    <a:pt x="0" y="84450"/>
                  </a:lnTo>
                  <a:cubicBezTo>
                    <a:pt x="0" y="37810"/>
                    <a:pt x="37810" y="0"/>
                    <a:pt x="84450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31380" cy="94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MULTILINGUAL AI TOUR GUIDE 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Real-time translation and AR-powered monument narration in multiple languages include Hindi, Rajasthani, English, French, and Spanish.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85854" y="6310037"/>
            <a:ext cx="4473446" cy="3752952"/>
            <a:chOff x="0" y="0"/>
            <a:chExt cx="1178192" cy="9884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8192" cy="988432"/>
            </a:xfrm>
            <a:custGeom>
              <a:avLst/>
              <a:gdLst/>
              <a:ahLst/>
              <a:cxnLst/>
              <a:rect r="r" b="b" t="t" l="l"/>
              <a:pathLst>
                <a:path h="988432" w="1178192">
                  <a:moveTo>
                    <a:pt x="88263" y="0"/>
                  </a:moveTo>
                  <a:lnTo>
                    <a:pt x="1089929" y="0"/>
                  </a:lnTo>
                  <a:cubicBezTo>
                    <a:pt x="1138675" y="0"/>
                    <a:pt x="1178192" y="39517"/>
                    <a:pt x="1178192" y="88263"/>
                  </a:cubicBezTo>
                  <a:lnTo>
                    <a:pt x="1178192" y="900169"/>
                  </a:lnTo>
                  <a:cubicBezTo>
                    <a:pt x="1178192" y="923578"/>
                    <a:pt x="1168893" y="946028"/>
                    <a:pt x="1152340" y="962580"/>
                  </a:cubicBezTo>
                  <a:cubicBezTo>
                    <a:pt x="1135788" y="979133"/>
                    <a:pt x="1113338" y="988432"/>
                    <a:pt x="1089929" y="988432"/>
                  </a:cubicBezTo>
                  <a:lnTo>
                    <a:pt x="88263" y="988432"/>
                  </a:lnTo>
                  <a:cubicBezTo>
                    <a:pt x="64854" y="988432"/>
                    <a:pt x="42404" y="979133"/>
                    <a:pt x="25852" y="962580"/>
                  </a:cubicBezTo>
                  <a:cubicBezTo>
                    <a:pt x="9299" y="946028"/>
                    <a:pt x="0" y="923578"/>
                    <a:pt x="0" y="900169"/>
                  </a:cubicBezTo>
                  <a:lnTo>
                    <a:pt x="0" y="88263"/>
                  </a:lnTo>
                  <a:cubicBezTo>
                    <a:pt x="0" y="64854"/>
                    <a:pt x="9299" y="42404"/>
                    <a:pt x="25852" y="25852"/>
                  </a:cubicBezTo>
                  <a:cubicBezTo>
                    <a:pt x="42404" y="9299"/>
                    <a:pt x="64854" y="0"/>
                    <a:pt x="88263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78192" cy="1045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TOURISM INSIGHTS DASHBOARD 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Advanced  analytics platform providing sentiment analysis and trend  identification from social media and tourist reviews 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12115" y="3862431"/>
            <a:ext cx="971062" cy="956394"/>
            <a:chOff x="0" y="0"/>
            <a:chExt cx="255753" cy="2518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5753" cy="251890"/>
            </a:xfrm>
            <a:custGeom>
              <a:avLst/>
              <a:gdLst/>
              <a:ahLst/>
              <a:cxnLst/>
              <a:rect r="r" b="b" t="t" l="l"/>
              <a:pathLst>
                <a:path h="251890" w="255753">
                  <a:moveTo>
                    <a:pt x="125945" y="0"/>
                  </a:moveTo>
                  <a:lnTo>
                    <a:pt x="129808" y="0"/>
                  </a:lnTo>
                  <a:cubicBezTo>
                    <a:pt x="199366" y="0"/>
                    <a:pt x="255753" y="56387"/>
                    <a:pt x="255753" y="125945"/>
                  </a:cubicBezTo>
                  <a:lnTo>
                    <a:pt x="255753" y="125945"/>
                  </a:lnTo>
                  <a:cubicBezTo>
                    <a:pt x="255753" y="159348"/>
                    <a:pt x="242484" y="191382"/>
                    <a:pt x="218865" y="215001"/>
                  </a:cubicBezTo>
                  <a:cubicBezTo>
                    <a:pt x="195245" y="238621"/>
                    <a:pt x="163211" y="251890"/>
                    <a:pt x="129808" y="251890"/>
                  </a:cubicBezTo>
                  <a:lnTo>
                    <a:pt x="125945" y="251890"/>
                  </a:lnTo>
                  <a:cubicBezTo>
                    <a:pt x="56387" y="251890"/>
                    <a:pt x="0" y="195502"/>
                    <a:pt x="0" y="125945"/>
                  </a:cubicBezTo>
                  <a:lnTo>
                    <a:pt x="0" y="125945"/>
                  </a:lnTo>
                  <a:cubicBezTo>
                    <a:pt x="0" y="56387"/>
                    <a:pt x="56387" y="0"/>
                    <a:pt x="125945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55753" cy="289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02544" y="7162659"/>
            <a:ext cx="971062" cy="956394"/>
            <a:chOff x="0" y="0"/>
            <a:chExt cx="255753" cy="2518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5753" cy="251890"/>
            </a:xfrm>
            <a:custGeom>
              <a:avLst/>
              <a:gdLst/>
              <a:ahLst/>
              <a:cxnLst/>
              <a:rect r="r" b="b" t="t" l="l"/>
              <a:pathLst>
                <a:path h="251890" w="255753">
                  <a:moveTo>
                    <a:pt x="125945" y="0"/>
                  </a:moveTo>
                  <a:lnTo>
                    <a:pt x="129808" y="0"/>
                  </a:lnTo>
                  <a:cubicBezTo>
                    <a:pt x="199366" y="0"/>
                    <a:pt x="255753" y="56387"/>
                    <a:pt x="255753" y="125945"/>
                  </a:cubicBezTo>
                  <a:lnTo>
                    <a:pt x="255753" y="125945"/>
                  </a:lnTo>
                  <a:cubicBezTo>
                    <a:pt x="255753" y="159348"/>
                    <a:pt x="242484" y="191382"/>
                    <a:pt x="218865" y="215001"/>
                  </a:cubicBezTo>
                  <a:cubicBezTo>
                    <a:pt x="195245" y="238621"/>
                    <a:pt x="163211" y="251890"/>
                    <a:pt x="129808" y="251890"/>
                  </a:cubicBezTo>
                  <a:lnTo>
                    <a:pt x="125945" y="251890"/>
                  </a:lnTo>
                  <a:cubicBezTo>
                    <a:pt x="56387" y="251890"/>
                    <a:pt x="0" y="195502"/>
                    <a:pt x="0" y="125945"/>
                  </a:cubicBezTo>
                  <a:lnTo>
                    <a:pt x="0" y="125945"/>
                  </a:lnTo>
                  <a:cubicBezTo>
                    <a:pt x="0" y="56387"/>
                    <a:pt x="56387" y="0"/>
                    <a:pt x="125945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55753" cy="289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144975" y="5534956"/>
            <a:ext cx="971062" cy="956394"/>
            <a:chOff x="0" y="0"/>
            <a:chExt cx="255753" cy="2518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5753" cy="251890"/>
            </a:xfrm>
            <a:custGeom>
              <a:avLst/>
              <a:gdLst/>
              <a:ahLst/>
              <a:cxnLst/>
              <a:rect r="r" b="b" t="t" l="l"/>
              <a:pathLst>
                <a:path h="251890" w="255753">
                  <a:moveTo>
                    <a:pt x="125945" y="0"/>
                  </a:moveTo>
                  <a:lnTo>
                    <a:pt x="129808" y="0"/>
                  </a:lnTo>
                  <a:cubicBezTo>
                    <a:pt x="199366" y="0"/>
                    <a:pt x="255753" y="56387"/>
                    <a:pt x="255753" y="125945"/>
                  </a:cubicBezTo>
                  <a:lnTo>
                    <a:pt x="255753" y="125945"/>
                  </a:lnTo>
                  <a:cubicBezTo>
                    <a:pt x="255753" y="159348"/>
                    <a:pt x="242484" y="191382"/>
                    <a:pt x="218865" y="215001"/>
                  </a:cubicBezTo>
                  <a:cubicBezTo>
                    <a:pt x="195245" y="238621"/>
                    <a:pt x="163211" y="251890"/>
                    <a:pt x="129808" y="251890"/>
                  </a:cubicBezTo>
                  <a:lnTo>
                    <a:pt x="125945" y="251890"/>
                  </a:lnTo>
                  <a:cubicBezTo>
                    <a:pt x="56387" y="251890"/>
                    <a:pt x="0" y="195502"/>
                    <a:pt x="0" y="125945"/>
                  </a:cubicBezTo>
                  <a:lnTo>
                    <a:pt x="0" y="125945"/>
                  </a:lnTo>
                  <a:cubicBezTo>
                    <a:pt x="0" y="56387"/>
                    <a:pt x="56387" y="0"/>
                    <a:pt x="125945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255753" cy="289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301678" y="3954506"/>
            <a:ext cx="791935" cy="791935"/>
          </a:xfrm>
          <a:custGeom>
            <a:avLst/>
            <a:gdLst/>
            <a:ahLst/>
            <a:cxnLst/>
            <a:rect r="r" b="b" t="t" l="l"/>
            <a:pathLst>
              <a:path h="791935" w="791935">
                <a:moveTo>
                  <a:pt x="0" y="0"/>
                </a:moveTo>
                <a:lnTo>
                  <a:pt x="791935" y="0"/>
                </a:lnTo>
                <a:lnTo>
                  <a:pt x="791935" y="791935"/>
                </a:lnTo>
                <a:lnTo>
                  <a:pt x="0" y="791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234152" y="5716270"/>
            <a:ext cx="792709" cy="593766"/>
          </a:xfrm>
          <a:custGeom>
            <a:avLst/>
            <a:gdLst/>
            <a:ahLst/>
            <a:cxnLst/>
            <a:rect r="r" b="b" t="t" l="l"/>
            <a:pathLst>
              <a:path h="593766" w="792709">
                <a:moveTo>
                  <a:pt x="0" y="0"/>
                </a:moveTo>
                <a:lnTo>
                  <a:pt x="792709" y="0"/>
                </a:lnTo>
                <a:lnTo>
                  <a:pt x="792709" y="593767"/>
                </a:lnTo>
                <a:lnTo>
                  <a:pt x="0" y="593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553221" y="7306002"/>
            <a:ext cx="669709" cy="669709"/>
          </a:xfrm>
          <a:custGeom>
            <a:avLst/>
            <a:gdLst/>
            <a:ahLst/>
            <a:cxnLst/>
            <a:rect r="r" b="b" t="t" l="l"/>
            <a:pathLst>
              <a:path h="669709" w="669709">
                <a:moveTo>
                  <a:pt x="0" y="0"/>
                </a:moveTo>
                <a:lnTo>
                  <a:pt x="669708" y="0"/>
                </a:lnTo>
                <a:lnTo>
                  <a:pt x="669708" y="669708"/>
                </a:lnTo>
                <a:lnTo>
                  <a:pt x="0" y="669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2272955"/>
            <a:ext cx="18288000" cy="7946509"/>
          </a:xfrm>
          <a:custGeom>
            <a:avLst/>
            <a:gdLst/>
            <a:ahLst/>
            <a:cxnLst/>
            <a:rect r="r" b="b" t="t" l="l"/>
            <a:pathLst>
              <a:path h="7946509" w="18288000">
                <a:moveTo>
                  <a:pt x="0" y="0"/>
                </a:moveTo>
                <a:lnTo>
                  <a:pt x="18288000" y="0"/>
                </a:lnTo>
                <a:lnTo>
                  <a:pt x="18288000" y="7946509"/>
                </a:lnTo>
                <a:lnTo>
                  <a:pt x="0" y="7946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-26664" r="0" b="-26664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360161" y="519112"/>
            <a:ext cx="1828800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  <a:spcBef>
                <a:spcPct val="0"/>
              </a:spcBef>
            </a:pPr>
            <a:r>
              <a:rPr lang="en-US" sz="66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SOLUTION OVERVIEW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24358" y="1028700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9" y="0"/>
                </a:lnTo>
                <a:lnTo>
                  <a:pt x="1821709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3543" y="1262335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22426" y="1656182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3" y="0"/>
                </a:lnTo>
                <a:lnTo>
                  <a:pt x="425573" y="566744"/>
                </a:lnTo>
                <a:lnTo>
                  <a:pt x="0" y="56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24358" y="3892808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9" y="0"/>
                </a:lnTo>
                <a:lnTo>
                  <a:pt x="1821709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3530" y="408197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4358" y="6943241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9" y="0"/>
                </a:lnTo>
                <a:lnTo>
                  <a:pt x="1821709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13530" y="7132413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99984" y="4465358"/>
            <a:ext cx="670457" cy="676608"/>
          </a:xfrm>
          <a:custGeom>
            <a:avLst/>
            <a:gdLst/>
            <a:ahLst/>
            <a:cxnLst/>
            <a:rect r="r" b="b" t="t" l="l"/>
            <a:pathLst>
              <a:path h="676608" w="670457">
                <a:moveTo>
                  <a:pt x="0" y="0"/>
                </a:moveTo>
                <a:lnTo>
                  <a:pt x="670457" y="0"/>
                </a:lnTo>
                <a:lnTo>
                  <a:pt x="670457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22426" y="7540436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04463" y="3732766"/>
            <a:ext cx="6395076" cy="2260736"/>
            <a:chOff x="0" y="0"/>
            <a:chExt cx="1684300" cy="5954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4300" cy="595420"/>
            </a:xfrm>
            <a:custGeom>
              <a:avLst/>
              <a:gdLst/>
              <a:ahLst/>
              <a:cxnLst/>
              <a:rect r="r" b="b" t="t" l="l"/>
              <a:pathLst>
                <a:path h="595420" w="1684300">
                  <a:moveTo>
                    <a:pt x="61741" y="0"/>
                  </a:moveTo>
                  <a:lnTo>
                    <a:pt x="1622559" y="0"/>
                  </a:lnTo>
                  <a:cubicBezTo>
                    <a:pt x="1656657" y="0"/>
                    <a:pt x="1684300" y="27642"/>
                    <a:pt x="1684300" y="61741"/>
                  </a:cubicBezTo>
                  <a:lnTo>
                    <a:pt x="1684300" y="533679"/>
                  </a:lnTo>
                  <a:cubicBezTo>
                    <a:pt x="1684300" y="567778"/>
                    <a:pt x="1656657" y="595420"/>
                    <a:pt x="1622559" y="595420"/>
                  </a:cubicBezTo>
                  <a:lnTo>
                    <a:pt x="61741" y="595420"/>
                  </a:lnTo>
                  <a:cubicBezTo>
                    <a:pt x="27642" y="595420"/>
                    <a:pt x="0" y="567778"/>
                    <a:pt x="0" y="533679"/>
                  </a:cubicBezTo>
                  <a:lnTo>
                    <a:pt x="0" y="61741"/>
                  </a:lnTo>
                  <a:cubicBezTo>
                    <a:pt x="0" y="27642"/>
                    <a:pt x="27642" y="0"/>
                    <a:pt x="61741" y="0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84300" cy="6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4450" y="4334893"/>
            <a:ext cx="7110105" cy="1614146"/>
            <a:chOff x="0" y="0"/>
            <a:chExt cx="9480140" cy="215219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9480140" cy="1205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10"/>
                </a:lnSpc>
              </a:pPr>
              <a:r>
                <a:rPr lang="en-US" sz="5700">
                  <a:solidFill>
                    <a:srgbClr val="FFFFFF"/>
                  </a:solidFill>
                  <a:latin typeface="Magnolia Script"/>
                  <a:ea typeface="Magnolia Script"/>
                  <a:cs typeface="Magnolia Script"/>
                  <a:sym typeface="Magnolia Script"/>
                </a:rPr>
                <a:t>OUR OBJECTIVES</a:t>
              </a:r>
              <a:r>
                <a:rPr lang="en-US" sz="5700">
                  <a:solidFill>
                    <a:srgbClr val="2A2E3A"/>
                  </a:solidFill>
                  <a:latin typeface="Magnolia Script"/>
                  <a:ea typeface="Magnolia Script"/>
                  <a:cs typeface="Magnolia Script"/>
                  <a:sym typeface="Magnolia Script"/>
                </a:rPr>
                <a:t>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444593"/>
              <a:ext cx="902522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7620343" y="2239149"/>
            <a:ext cx="2783200" cy="17134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V="true">
            <a:off x="7620343" y="4844085"/>
            <a:ext cx="2793187" cy="156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7264590" y="5949039"/>
            <a:ext cx="3184869" cy="19500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-10800000">
            <a:off x="0" y="0"/>
            <a:ext cx="3086100" cy="3086100"/>
            <a:chOff x="0" y="0"/>
            <a:chExt cx="558800" cy="558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0" y="558800"/>
                  </a:moveTo>
                  <a:cubicBezTo>
                    <a:pt x="0" y="411634"/>
                    <a:pt x="59606" y="267731"/>
                    <a:pt x="163669" y="163669"/>
                  </a:cubicBezTo>
                  <a:cubicBezTo>
                    <a:pt x="267731" y="59606"/>
                    <a:pt x="411634" y="0"/>
                    <a:pt x="558800" y="0"/>
                  </a:cubicBezTo>
                  <a:lnTo>
                    <a:pt x="558800" y="558800"/>
                  </a:lnTo>
                  <a:lnTo>
                    <a:pt x="0" y="55880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65100" y="127000"/>
              <a:ext cx="3937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0" y="7200900"/>
            <a:ext cx="3086100" cy="3086100"/>
            <a:chOff x="0" y="0"/>
            <a:chExt cx="558800" cy="558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0" y="558800"/>
                  </a:moveTo>
                  <a:cubicBezTo>
                    <a:pt x="0" y="411634"/>
                    <a:pt x="59606" y="267731"/>
                    <a:pt x="163669" y="163669"/>
                  </a:cubicBezTo>
                  <a:cubicBezTo>
                    <a:pt x="267731" y="59606"/>
                    <a:pt x="411634" y="0"/>
                    <a:pt x="558800" y="0"/>
                  </a:cubicBezTo>
                  <a:lnTo>
                    <a:pt x="558800" y="558800"/>
                  </a:lnTo>
                  <a:lnTo>
                    <a:pt x="0" y="558800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65100" y="127000"/>
              <a:ext cx="3937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0" y="-1534"/>
            <a:ext cx="18152390" cy="10287000"/>
          </a:xfrm>
          <a:custGeom>
            <a:avLst/>
            <a:gdLst/>
            <a:ahLst/>
            <a:cxnLst/>
            <a:rect r="r" b="b" t="t" l="l"/>
            <a:pathLst>
              <a:path h="10287000" w="18152390">
                <a:moveTo>
                  <a:pt x="0" y="0"/>
                </a:moveTo>
                <a:lnTo>
                  <a:pt x="18152390" y="0"/>
                </a:lnTo>
                <a:lnTo>
                  <a:pt x="181523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4000"/>
            </a:blip>
            <a:stretch>
              <a:fillRect l="-747" t="-39207" r="0" b="-24126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2654318" y="402483"/>
            <a:ext cx="5498072" cy="2686186"/>
            <a:chOff x="0" y="0"/>
            <a:chExt cx="7330763" cy="358158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9525"/>
              <a:ext cx="7330763" cy="701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42"/>
                </a:lnSpc>
                <a:spcBef>
                  <a:spcPct val="0"/>
                </a:spcBef>
              </a:pPr>
              <a:r>
                <a:rPr lang="en-US" b="true" sz="3452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Goal # 1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844778"/>
              <a:ext cx="7330763" cy="2736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7"/>
                </a:lnSpc>
              </a:pPr>
              <a:r>
                <a:rPr lang="en-US" sz="2362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Personalized Experiences </a:t>
              </a:r>
            </a:p>
            <a:p>
              <a:pPr algn="l" marL="0" indent="0" lvl="0">
                <a:lnSpc>
                  <a:spcPts val="3307"/>
                </a:lnSpc>
                <a:spcBef>
                  <a:spcPct val="0"/>
                </a:spcBef>
              </a:pPr>
              <a:r>
                <a:rPr lang="en-US" sz="2362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Create on AI-powered platform that tailors every aspect of the Rajasthan tourism experience to individual preferences and interests . 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654318" y="3535472"/>
            <a:ext cx="4442823" cy="2648583"/>
            <a:chOff x="0" y="0"/>
            <a:chExt cx="5923765" cy="353144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5923765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39"/>
                </a:lnSpc>
                <a:spcBef>
                  <a:spcPct val="0"/>
                </a:spcBef>
              </a:pPr>
              <a:r>
                <a:rPr lang="en-US" b="true" sz="3449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Goal # 2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28858"/>
              <a:ext cx="5923765" cy="2702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1"/>
                </a:lnSpc>
              </a:pPr>
              <a:r>
                <a:rPr lang="en-US" sz="21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Inclusive Tourism </a:t>
              </a:r>
            </a:p>
            <a:p>
              <a:pPr algn="l" marL="0" indent="0" lvl="0">
                <a:lnSpc>
                  <a:spcPts val="3304"/>
                </a:lnSpc>
                <a:spcBef>
                  <a:spcPct val="0"/>
                </a:spcBef>
              </a:pPr>
              <a:r>
                <a:rPr lang="en-US" sz="236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Break down language and accessibility barriers to make Rajasthan’s cultural heritage available to all visitors.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654318" y="6772329"/>
            <a:ext cx="5136867" cy="2377203"/>
            <a:chOff x="0" y="0"/>
            <a:chExt cx="6849156" cy="3169604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6849156" cy="70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b="true" sz="3450" u="non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Goal # 3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875026"/>
              <a:ext cx="6849156" cy="2294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1"/>
                </a:lnSpc>
              </a:pPr>
              <a:r>
                <a:rPr lang="en-US" sz="2758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Data-Driven Insights</a:t>
              </a:r>
            </a:p>
            <a:p>
              <a:pPr algn="l" marL="0" indent="0" lvl="0">
                <a:lnSpc>
                  <a:spcPts val="3304"/>
                </a:lnSpc>
                <a:spcBef>
                  <a:spcPct val="0"/>
                </a:spcBef>
              </a:pPr>
              <a:r>
                <a:rPr lang="en-US" sz="236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Transform tourism data into actionable intelligence for continuous  improvement and sustainable growth.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156"/>
            <a:ext cx="18461910" cy="3643024"/>
          </a:xfrm>
          <a:custGeom>
            <a:avLst/>
            <a:gdLst/>
            <a:ahLst/>
            <a:cxnLst/>
            <a:rect r="r" b="b" t="t" l="l"/>
            <a:pathLst>
              <a:path h="3643024" w="18461910">
                <a:moveTo>
                  <a:pt x="0" y="0"/>
                </a:moveTo>
                <a:lnTo>
                  <a:pt x="18461910" y="0"/>
                </a:lnTo>
                <a:lnTo>
                  <a:pt x="18461910" y="3643024"/>
                </a:lnTo>
                <a:lnTo>
                  <a:pt x="0" y="3643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90122" y="3780530"/>
            <a:ext cx="8806812" cy="3236613"/>
            <a:chOff x="0" y="0"/>
            <a:chExt cx="2319490" cy="8524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19490" cy="852441"/>
            </a:xfrm>
            <a:custGeom>
              <a:avLst/>
              <a:gdLst/>
              <a:ahLst/>
              <a:cxnLst/>
              <a:rect r="r" b="b" t="t" l="l"/>
              <a:pathLst>
                <a:path h="852441" w="2319490">
                  <a:moveTo>
                    <a:pt x="0" y="0"/>
                  </a:moveTo>
                  <a:lnTo>
                    <a:pt x="2319490" y="0"/>
                  </a:lnTo>
                  <a:lnTo>
                    <a:pt x="2319490" y="852441"/>
                  </a:lnTo>
                  <a:lnTo>
                    <a:pt x="0" y="852441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319490" cy="947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Magnolia Script"/>
                  <a:ea typeface="Magnolia Script"/>
                  <a:cs typeface="Magnolia Script"/>
                  <a:sym typeface="Magnolia Script"/>
                </a:rPr>
                <a:t>Intelligent Preference Analysis 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Advanced AI algorithms analyze tourist preferences including budget constraints, travel duration, and personal interests to create perfectly tailored experiences.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90122" y="7017143"/>
            <a:ext cx="8806812" cy="2935587"/>
            <a:chOff x="0" y="0"/>
            <a:chExt cx="2319490" cy="7731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9490" cy="773159"/>
            </a:xfrm>
            <a:custGeom>
              <a:avLst/>
              <a:gdLst/>
              <a:ahLst/>
              <a:cxnLst/>
              <a:rect r="r" b="b" t="t" l="l"/>
              <a:pathLst>
                <a:path h="773159" w="2319490">
                  <a:moveTo>
                    <a:pt x="0" y="0"/>
                  </a:moveTo>
                  <a:lnTo>
                    <a:pt x="2319490" y="0"/>
                  </a:lnTo>
                  <a:lnTo>
                    <a:pt x="2319490" y="773159"/>
                  </a:lnTo>
                  <a:lnTo>
                    <a:pt x="0" y="773159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319490" cy="868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Magnolia Script"/>
                  <a:ea typeface="Magnolia Script"/>
                  <a:cs typeface="Magnolia Script"/>
                  <a:sym typeface="Magnolia Script"/>
                </a:rPr>
                <a:t>Optimized Route Planning 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Generates efficient day-wise travel plans with integrated Google Maps for seamless navigation and time optimization.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0080" y="4030078"/>
            <a:ext cx="8417446" cy="5704011"/>
          </a:xfrm>
          <a:custGeom>
            <a:avLst/>
            <a:gdLst/>
            <a:ahLst/>
            <a:cxnLst/>
            <a:rect r="r" b="b" t="t" l="l"/>
            <a:pathLst>
              <a:path h="5704011" w="8417446">
                <a:moveTo>
                  <a:pt x="0" y="0"/>
                </a:moveTo>
                <a:lnTo>
                  <a:pt x="8417446" y="0"/>
                </a:lnTo>
                <a:lnTo>
                  <a:pt x="8417446" y="5704010"/>
                </a:lnTo>
                <a:lnTo>
                  <a:pt x="0" y="570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41" t="0" r="-679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7230" y="831654"/>
            <a:ext cx="16181546" cy="136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1"/>
              </a:lnSpc>
              <a:spcBef>
                <a:spcPct val="0"/>
              </a:spcBef>
            </a:pPr>
            <a:r>
              <a:rPr lang="en-US" sz="7943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Feature 1: Personalized AI Itinerary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1800" y="3832393"/>
            <a:ext cx="8533529" cy="3050141"/>
            <a:chOff x="0" y="0"/>
            <a:chExt cx="2247514" cy="803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47514" cy="803329"/>
            </a:xfrm>
            <a:custGeom>
              <a:avLst/>
              <a:gdLst/>
              <a:ahLst/>
              <a:cxnLst/>
              <a:rect r="r" b="b" t="t" l="l"/>
              <a:pathLst>
                <a:path h="803329" w="2247514">
                  <a:moveTo>
                    <a:pt x="46269" y="0"/>
                  </a:moveTo>
                  <a:lnTo>
                    <a:pt x="2201245" y="0"/>
                  </a:lnTo>
                  <a:cubicBezTo>
                    <a:pt x="2226799" y="0"/>
                    <a:pt x="2247514" y="20715"/>
                    <a:pt x="2247514" y="46269"/>
                  </a:cubicBezTo>
                  <a:lnTo>
                    <a:pt x="2247514" y="757060"/>
                  </a:lnTo>
                  <a:cubicBezTo>
                    <a:pt x="2247514" y="769332"/>
                    <a:pt x="2242639" y="781100"/>
                    <a:pt x="2233962" y="789778"/>
                  </a:cubicBezTo>
                  <a:cubicBezTo>
                    <a:pt x="2225285" y="798455"/>
                    <a:pt x="2213516" y="803329"/>
                    <a:pt x="2201245" y="803329"/>
                  </a:cubicBezTo>
                  <a:lnTo>
                    <a:pt x="46269" y="803329"/>
                  </a:lnTo>
                  <a:cubicBezTo>
                    <a:pt x="33998" y="803329"/>
                    <a:pt x="22229" y="798455"/>
                    <a:pt x="13552" y="789778"/>
                  </a:cubicBezTo>
                  <a:cubicBezTo>
                    <a:pt x="4875" y="781100"/>
                    <a:pt x="0" y="769332"/>
                    <a:pt x="0" y="757060"/>
                  </a:cubicBezTo>
                  <a:lnTo>
                    <a:pt x="0" y="46269"/>
                  </a:lnTo>
                  <a:cubicBezTo>
                    <a:pt x="0" y="33998"/>
                    <a:pt x="4875" y="22229"/>
                    <a:pt x="13552" y="13552"/>
                  </a:cubicBezTo>
                  <a:cubicBezTo>
                    <a:pt x="22229" y="4875"/>
                    <a:pt x="33998" y="0"/>
                    <a:pt x="46269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247514" cy="898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100">
                  <a:solidFill>
                    <a:srgbClr val="000000"/>
                  </a:solidFill>
                  <a:latin typeface="Magnolia Script"/>
                  <a:ea typeface="Magnolia Script"/>
                  <a:cs typeface="Magnolia Script"/>
                  <a:sym typeface="Magnolia Script"/>
                </a:rPr>
                <a:t>AR Monument Scanning 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Point camera at monuments for instant AI narration.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Historical facts and cultural stories in native language. 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Interactive 3D models and reconstructions.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7651" y="6882535"/>
            <a:ext cx="8806349" cy="3086100"/>
            <a:chOff x="0" y="0"/>
            <a:chExt cx="231936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9368" cy="812800"/>
            </a:xfrm>
            <a:custGeom>
              <a:avLst/>
              <a:gdLst/>
              <a:ahLst/>
              <a:cxnLst/>
              <a:rect r="r" b="b" t="t" l="l"/>
              <a:pathLst>
                <a:path h="812800" w="2319368">
                  <a:moveTo>
                    <a:pt x="44836" y="0"/>
                  </a:moveTo>
                  <a:lnTo>
                    <a:pt x="2274532" y="0"/>
                  </a:lnTo>
                  <a:cubicBezTo>
                    <a:pt x="2299294" y="0"/>
                    <a:pt x="2319368" y="20074"/>
                    <a:pt x="2319368" y="44836"/>
                  </a:cubicBezTo>
                  <a:lnTo>
                    <a:pt x="2319368" y="767964"/>
                  </a:lnTo>
                  <a:cubicBezTo>
                    <a:pt x="2319368" y="779856"/>
                    <a:pt x="2314644" y="791260"/>
                    <a:pt x="2306236" y="799668"/>
                  </a:cubicBezTo>
                  <a:cubicBezTo>
                    <a:pt x="2297827" y="808076"/>
                    <a:pt x="2286423" y="812800"/>
                    <a:pt x="2274532" y="812800"/>
                  </a:cubicBezTo>
                  <a:lnTo>
                    <a:pt x="44836" y="812800"/>
                  </a:lnTo>
                  <a:cubicBezTo>
                    <a:pt x="20074" y="812800"/>
                    <a:pt x="0" y="792726"/>
                    <a:pt x="0" y="767964"/>
                  </a:cubicBezTo>
                  <a:lnTo>
                    <a:pt x="0" y="44836"/>
                  </a:lnTo>
                  <a:cubicBezTo>
                    <a:pt x="0" y="20074"/>
                    <a:pt x="20074" y="0"/>
                    <a:pt x="44836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319368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100">
                  <a:solidFill>
                    <a:srgbClr val="000000"/>
                  </a:solidFill>
                  <a:latin typeface="Magnolia Script"/>
                  <a:ea typeface="Magnolia Script"/>
                  <a:cs typeface="Magnolia Script"/>
                  <a:sym typeface="Magnolia Script"/>
                </a:rPr>
                <a:t>Real-Time Translation 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Instant translation between Hindi / Rajasthani and English / French / Spanish.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Voice and text translation for seamless communication. 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Offline capability for remote locations.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0080" y="4357244"/>
            <a:ext cx="2631880" cy="2000440"/>
          </a:xfrm>
          <a:custGeom>
            <a:avLst/>
            <a:gdLst/>
            <a:ahLst/>
            <a:cxnLst/>
            <a:rect r="r" b="b" t="t" l="l"/>
            <a:pathLst>
              <a:path h="2000440" w="2631880">
                <a:moveTo>
                  <a:pt x="0" y="0"/>
                </a:moveTo>
                <a:lnTo>
                  <a:pt x="2631881" y="0"/>
                </a:lnTo>
                <a:lnTo>
                  <a:pt x="2631881" y="2000440"/>
                </a:lnTo>
                <a:lnTo>
                  <a:pt x="0" y="2000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137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11961" y="3764007"/>
            <a:ext cx="6332039" cy="2963227"/>
          </a:xfrm>
          <a:custGeom>
            <a:avLst/>
            <a:gdLst/>
            <a:ahLst/>
            <a:cxnLst/>
            <a:rect r="r" b="b" t="t" l="l"/>
            <a:pathLst>
              <a:path h="2963227" w="6332039">
                <a:moveTo>
                  <a:pt x="0" y="0"/>
                </a:moveTo>
                <a:lnTo>
                  <a:pt x="6332039" y="0"/>
                </a:lnTo>
                <a:lnTo>
                  <a:pt x="6332039" y="2963227"/>
                </a:lnTo>
                <a:lnTo>
                  <a:pt x="0" y="2963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99" r="0" b="-1009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7036361"/>
            <a:ext cx="4266765" cy="2932274"/>
          </a:xfrm>
          <a:custGeom>
            <a:avLst/>
            <a:gdLst/>
            <a:ahLst/>
            <a:cxnLst/>
            <a:rect r="r" b="b" t="t" l="l"/>
            <a:pathLst>
              <a:path h="2932274" w="4266765">
                <a:moveTo>
                  <a:pt x="0" y="0"/>
                </a:moveTo>
                <a:lnTo>
                  <a:pt x="4266765" y="0"/>
                </a:lnTo>
                <a:lnTo>
                  <a:pt x="4266765" y="2932274"/>
                </a:lnTo>
                <a:lnTo>
                  <a:pt x="0" y="2932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495" r="0" b="-4760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80972" y="7399766"/>
            <a:ext cx="2307028" cy="2205464"/>
          </a:xfrm>
          <a:custGeom>
            <a:avLst/>
            <a:gdLst/>
            <a:ahLst/>
            <a:cxnLst/>
            <a:rect r="r" b="b" t="t" l="l"/>
            <a:pathLst>
              <a:path h="2205464" w="2307028">
                <a:moveTo>
                  <a:pt x="0" y="0"/>
                </a:moveTo>
                <a:lnTo>
                  <a:pt x="2307028" y="0"/>
                </a:lnTo>
                <a:lnTo>
                  <a:pt x="2307028" y="2205464"/>
                </a:lnTo>
                <a:lnTo>
                  <a:pt x="0" y="2205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283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69862" y="7036361"/>
            <a:ext cx="3250639" cy="3115579"/>
          </a:xfrm>
          <a:custGeom>
            <a:avLst/>
            <a:gdLst/>
            <a:ahLst/>
            <a:cxnLst/>
            <a:rect r="r" b="b" t="t" l="l"/>
            <a:pathLst>
              <a:path h="3115579" w="3250639">
                <a:moveTo>
                  <a:pt x="0" y="0"/>
                </a:moveTo>
                <a:lnTo>
                  <a:pt x="3250639" y="0"/>
                </a:lnTo>
                <a:lnTo>
                  <a:pt x="3250639" y="3115579"/>
                </a:lnTo>
                <a:lnTo>
                  <a:pt x="0" y="31155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33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382671" y="1047942"/>
            <a:ext cx="18288000" cy="13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6"/>
              </a:lnSpc>
              <a:spcBef>
                <a:spcPct val="0"/>
              </a:spcBef>
            </a:pPr>
            <a:r>
              <a:rPr lang="en-US" sz="794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Feature 2 : Multilingual AI Guide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849947" y="3580971"/>
            <a:ext cx="10199369" cy="755597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828859" y="4761057"/>
            <a:ext cx="9459141" cy="5525943"/>
            <a:chOff x="0" y="0"/>
            <a:chExt cx="2491296" cy="14553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1296" cy="1455392"/>
            </a:xfrm>
            <a:custGeom>
              <a:avLst/>
              <a:gdLst/>
              <a:ahLst/>
              <a:cxnLst/>
              <a:rect r="r" b="b" t="t" l="l"/>
              <a:pathLst>
                <a:path h="1455392" w="2491296">
                  <a:moveTo>
                    <a:pt x="41741" y="0"/>
                  </a:moveTo>
                  <a:lnTo>
                    <a:pt x="2449555" y="0"/>
                  </a:lnTo>
                  <a:cubicBezTo>
                    <a:pt x="2460625" y="0"/>
                    <a:pt x="2471243" y="4398"/>
                    <a:pt x="2479071" y="12226"/>
                  </a:cubicBezTo>
                  <a:cubicBezTo>
                    <a:pt x="2486899" y="20054"/>
                    <a:pt x="2491296" y="30671"/>
                    <a:pt x="2491296" y="41741"/>
                  </a:cubicBezTo>
                  <a:lnTo>
                    <a:pt x="2491296" y="1413651"/>
                  </a:lnTo>
                  <a:cubicBezTo>
                    <a:pt x="2491296" y="1424721"/>
                    <a:pt x="2486899" y="1435339"/>
                    <a:pt x="2479071" y="1443167"/>
                  </a:cubicBezTo>
                  <a:cubicBezTo>
                    <a:pt x="2471243" y="1450995"/>
                    <a:pt x="2460625" y="1455392"/>
                    <a:pt x="2449555" y="1455392"/>
                  </a:cubicBezTo>
                  <a:lnTo>
                    <a:pt x="41741" y="1455392"/>
                  </a:lnTo>
                  <a:cubicBezTo>
                    <a:pt x="30671" y="1455392"/>
                    <a:pt x="20054" y="1450995"/>
                    <a:pt x="12226" y="1443167"/>
                  </a:cubicBezTo>
                  <a:cubicBezTo>
                    <a:pt x="4398" y="1435339"/>
                    <a:pt x="0" y="1424721"/>
                    <a:pt x="0" y="1413651"/>
                  </a:cubicBezTo>
                  <a:lnTo>
                    <a:pt x="0" y="41741"/>
                  </a:lnTo>
                  <a:cubicBezTo>
                    <a:pt x="0" y="30671"/>
                    <a:pt x="4398" y="20054"/>
                    <a:pt x="12226" y="12226"/>
                  </a:cubicBezTo>
                  <a:cubicBezTo>
                    <a:pt x="20054" y="4398"/>
                    <a:pt x="30671" y="0"/>
                    <a:pt x="417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91296" cy="1493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11371" y="1047942"/>
            <a:ext cx="16203630" cy="13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16"/>
              </a:lnSpc>
            </a:pPr>
            <a:r>
              <a:rPr lang="en-US" sz="7940">
                <a:solidFill>
                  <a:srgbClr val="F4F4F4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Feature 3 : AI Insights 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3375" y="3738457"/>
            <a:ext cx="5291495" cy="54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Tourism Analytics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690832"/>
            <a:ext cx="8811696" cy="1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6"/>
              </a:lnSpc>
              <a:spcBef>
                <a:spcPct val="0"/>
              </a:spcBef>
            </a:pPr>
            <a:r>
              <a:rPr lang="en-US" sz="624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Smart Analytics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63920" y="4903932"/>
            <a:ext cx="9015150" cy="618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Our AI-powered dashboard processes thousands of social media posts and reviews to provide real-time insights into tourist sentiment, emerging trends, and areas needing improvement across Rajasthan’s tourism ecosystem.</a:t>
            </a:r>
          </a:p>
          <a:p>
            <a:pPr algn="l" marL="626240" indent="-313120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Sentiment analysis from multiple social media platforms.</a:t>
            </a:r>
          </a:p>
          <a:p>
            <a:pPr algn="l" marL="626240" indent="-313120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Identification of trending destinations and experiences.</a:t>
            </a:r>
          </a:p>
          <a:p>
            <a:pPr algn="l" marL="626240" indent="-313120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Early warning system for potential tourism issues.</a:t>
            </a:r>
          </a:p>
          <a:p>
            <a:pPr algn="ctr">
              <a:lnSpc>
                <a:spcPts val="4060"/>
              </a:lnSpc>
            </a:pP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1457166" y="6704350"/>
            <a:ext cx="6169975" cy="3086100"/>
            <a:chOff x="0" y="0"/>
            <a:chExt cx="162501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5014" cy="812800"/>
            </a:xfrm>
            <a:custGeom>
              <a:avLst/>
              <a:gdLst/>
              <a:ahLst/>
              <a:cxnLst/>
              <a:rect r="r" b="b" t="t" l="l"/>
              <a:pathLst>
                <a:path h="812800" w="1625014">
                  <a:moveTo>
                    <a:pt x="0" y="0"/>
                  </a:moveTo>
                  <a:lnTo>
                    <a:pt x="1625014" y="0"/>
                  </a:lnTo>
                  <a:lnTo>
                    <a:pt x="1625014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84A9FF">
                    <a:alpha val="100000"/>
                  </a:srgbClr>
                </a:gs>
                <a:gs pos="100000">
                  <a:srgbClr val="F5F8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625014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AI/ML Integration </a:t>
              </a:r>
            </a:p>
            <a:p>
              <a:pPr algn="just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OpenAI API and huggingFace models for natural language processing, translation, and recommedation systems.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2647" y="6705758"/>
            <a:ext cx="5922365" cy="3221160"/>
            <a:chOff x="0" y="0"/>
            <a:chExt cx="1559800" cy="8483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9800" cy="848371"/>
            </a:xfrm>
            <a:custGeom>
              <a:avLst/>
              <a:gdLst/>
              <a:ahLst/>
              <a:cxnLst/>
              <a:rect r="r" b="b" t="t" l="l"/>
              <a:pathLst>
                <a:path h="848371" w="1559800">
                  <a:moveTo>
                    <a:pt x="0" y="0"/>
                  </a:moveTo>
                  <a:lnTo>
                    <a:pt x="1559800" y="0"/>
                  </a:lnTo>
                  <a:lnTo>
                    <a:pt x="1559800" y="848371"/>
                  </a:lnTo>
                  <a:lnTo>
                    <a:pt x="0" y="848371"/>
                  </a:lnTo>
                  <a:close/>
                </a:path>
              </a:pathLst>
            </a:custGeom>
            <a:gradFill rotWithShape="true">
              <a:gsLst>
                <a:gs pos="0">
                  <a:srgbClr val="84A9FF">
                    <a:alpha val="100000"/>
                  </a:srgbClr>
                </a:gs>
                <a:gs pos="100000">
                  <a:srgbClr val="F5F8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559800" cy="934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Analytics Dashboard</a:t>
              </a:r>
            </a:p>
            <a:p>
              <a:pPr algn="just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Streamlit and Tableau integration for comprehensive data visualization and business intelligence reporting.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2647" y="2845015"/>
            <a:ext cx="5922365" cy="3356220"/>
            <a:chOff x="0" y="0"/>
            <a:chExt cx="1559800" cy="8839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9800" cy="883943"/>
            </a:xfrm>
            <a:custGeom>
              <a:avLst/>
              <a:gdLst/>
              <a:ahLst/>
              <a:cxnLst/>
              <a:rect r="r" b="b" t="t" l="l"/>
              <a:pathLst>
                <a:path h="883943" w="1559800">
                  <a:moveTo>
                    <a:pt x="0" y="0"/>
                  </a:moveTo>
                  <a:lnTo>
                    <a:pt x="1559800" y="0"/>
                  </a:lnTo>
                  <a:lnTo>
                    <a:pt x="1559800" y="883943"/>
                  </a:lnTo>
                  <a:lnTo>
                    <a:pt x="0" y="883943"/>
                  </a:lnTo>
                  <a:close/>
                </a:path>
              </a:pathLst>
            </a:custGeom>
            <a:gradFill rotWithShape="true">
              <a:gsLst>
                <a:gs pos="0">
                  <a:srgbClr val="84A9FF">
                    <a:alpha val="100000"/>
                  </a:srgbClr>
                </a:gs>
                <a:gs pos="100000">
                  <a:srgbClr val="F5F8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559800" cy="969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Frontend Solutions </a:t>
              </a:r>
            </a:p>
            <a:p>
              <a:pPr algn="just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Flutter and React Native for cross platform mobile applications ensuring seamless user experience across iOS  and Android devices.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57166" y="2980075"/>
            <a:ext cx="6169975" cy="3086100"/>
            <a:chOff x="0" y="0"/>
            <a:chExt cx="162501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5014" cy="812800"/>
            </a:xfrm>
            <a:custGeom>
              <a:avLst/>
              <a:gdLst/>
              <a:ahLst/>
              <a:cxnLst/>
              <a:rect r="r" b="b" t="t" l="l"/>
              <a:pathLst>
                <a:path h="812800" w="1625014">
                  <a:moveTo>
                    <a:pt x="0" y="0"/>
                  </a:moveTo>
                  <a:lnTo>
                    <a:pt x="1625014" y="0"/>
                  </a:lnTo>
                  <a:lnTo>
                    <a:pt x="1625014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84A9FF">
                    <a:alpha val="100000"/>
                  </a:srgbClr>
                </a:gs>
                <a:gs pos="100000">
                  <a:srgbClr val="F5F8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625014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Backend Infrastructure </a:t>
              </a:r>
            </a:p>
            <a:p>
              <a:pPr algn="just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Python FastAPI powering robust backend sevices with high-perfomance REST APIs and microservices architecture.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036726" y="4230731"/>
            <a:ext cx="1803028" cy="1825538"/>
            <a:chOff x="0" y="0"/>
            <a:chExt cx="474872" cy="48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4871" cy="480800"/>
            </a:xfrm>
            <a:custGeom>
              <a:avLst/>
              <a:gdLst/>
              <a:ahLst/>
              <a:cxnLst/>
              <a:rect r="r" b="b" t="t" l="l"/>
              <a:pathLst>
                <a:path h="480800" w="474871">
                  <a:moveTo>
                    <a:pt x="72995" y="0"/>
                  </a:moveTo>
                  <a:lnTo>
                    <a:pt x="401876" y="0"/>
                  </a:lnTo>
                  <a:cubicBezTo>
                    <a:pt x="442190" y="0"/>
                    <a:pt x="474871" y="32681"/>
                    <a:pt x="474871" y="72995"/>
                  </a:cubicBezTo>
                  <a:lnTo>
                    <a:pt x="474871" y="407805"/>
                  </a:lnTo>
                  <a:cubicBezTo>
                    <a:pt x="474871" y="448119"/>
                    <a:pt x="442190" y="480800"/>
                    <a:pt x="401876" y="480800"/>
                  </a:cubicBezTo>
                  <a:lnTo>
                    <a:pt x="72995" y="480800"/>
                  </a:lnTo>
                  <a:cubicBezTo>
                    <a:pt x="53636" y="480800"/>
                    <a:pt x="35069" y="473109"/>
                    <a:pt x="21380" y="459420"/>
                  </a:cubicBezTo>
                  <a:cubicBezTo>
                    <a:pt x="7691" y="445731"/>
                    <a:pt x="0" y="427164"/>
                    <a:pt x="0" y="407805"/>
                  </a:cubicBezTo>
                  <a:lnTo>
                    <a:pt x="0" y="72995"/>
                  </a:lnTo>
                  <a:cubicBezTo>
                    <a:pt x="0" y="32681"/>
                    <a:pt x="32681" y="0"/>
                    <a:pt x="72995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4872" cy="518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381468" y="4230731"/>
            <a:ext cx="1803028" cy="1825538"/>
            <a:chOff x="0" y="0"/>
            <a:chExt cx="474872" cy="480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4871" cy="480800"/>
            </a:xfrm>
            <a:custGeom>
              <a:avLst/>
              <a:gdLst/>
              <a:ahLst/>
              <a:cxnLst/>
              <a:rect r="r" b="b" t="t" l="l"/>
              <a:pathLst>
                <a:path h="480800" w="474871">
                  <a:moveTo>
                    <a:pt x="72995" y="0"/>
                  </a:moveTo>
                  <a:lnTo>
                    <a:pt x="401876" y="0"/>
                  </a:lnTo>
                  <a:cubicBezTo>
                    <a:pt x="442190" y="0"/>
                    <a:pt x="474871" y="32681"/>
                    <a:pt x="474871" y="72995"/>
                  </a:cubicBezTo>
                  <a:lnTo>
                    <a:pt x="474871" y="407805"/>
                  </a:lnTo>
                  <a:cubicBezTo>
                    <a:pt x="474871" y="448119"/>
                    <a:pt x="442190" y="480800"/>
                    <a:pt x="401876" y="480800"/>
                  </a:cubicBezTo>
                  <a:lnTo>
                    <a:pt x="72995" y="480800"/>
                  </a:lnTo>
                  <a:cubicBezTo>
                    <a:pt x="53636" y="480800"/>
                    <a:pt x="35069" y="473109"/>
                    <a:pt x="21380" y="459420"/>
                  </a:cubicBezTo>
                  <a:cubicBezTo>
                    <a:pt x="7691" y="445731"/>
                    <a:pt x="0" y="427164"/>
                    <a:pt x="0" y="407805"/>
                  </a:cubicBezTo>
                  <a:lnTo>
                    <a:pt x="0" y="72995"/>
                  </a:lnTo>
                  <a:cubicBezTo>
                    <a:pt x="0" y="32681"/>
                    <a:pt x="32681" y="0"/>
                    <a:pt x="72995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74872" cy="518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381468" y="6704350"/>
            <a:ext cx="1803028" cy="1825538"/>
            <a:chOff x="0" y="0"/>
            <a:chExt cx="474872" cy="48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4871" cy="480800"/>
            </a:xfrm>
            <a:custGeom>
              <a:avLst/>
              <a:gdLst/>
              <a:ahLst/>
              <a:cxnLst/>
              <a:rect r="r" b="b" t="t" l="l"/>
              <a:pathLst>
                <a:path h="480800" w="474871">
                  <a:moveTo>
                    <a:pt x="72995" y="0"/>
                  </a:moveTo>
                  <a:lnTo>
                    <a:pt x="401876" y="0"/>
                  </a:lnTo>
                  <a:cubicBezTo>
                    <a:pt x="442190" y="0"/>
                    <a:pt x="474871" y="32681"/>
                    <a:pt x="474871" y="72995"/>
                  </a:cubicBezTo>
                  <a:lnTo>
                    <a:pt x="474871" y="407805"/>
                  </a:lnTo>
                  <a:cubicBezTo>
                    <a:pt x="474871" y="448119"/>
                    <a:pt x="442190" y="480800"/>
                    <a:pt x="401876" y="480800"/>
                  </a:cubicBezTo>
                  <a:lnTo>
                    <a:pt x="72995" y="480800"/>
                  </a:lnTo>
                  <a:cubicBezTo>
                    <a:pt x="53636" y="480800"/>
                    <a:pt x="35069" y="473109"/>
                    <a:pt x="21380" y="459420"/>
                  </a:cubicBezTo>
                  <a:cubicBezTo>
                    <a:pt x="7691" y="445731"/>
                    <a:pt x="0" y="427164"/>
                    <a:pt x="0" y="407805"/>
                  </a:cubicBezTo>
                  <a:lnTo>
                    <a:pt x="0" y="72995"/>
                  </a:lnTo>
                  <a:cubicBezTo>
                    <a:pt x="0" y="32681"/>
                    <a:pt x="32681" y="0"/>
                    <a:pt x="72995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74872" cy="518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036726" y="6705758"/>
            <a:ext cx="1803028" cy="1825538"/>
            <a:chOff x="0" y="0"/>
            <a:chExt cx="474872" cy="48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4871" cy="480800"/>
            </a:xfrm>
            <a:custGeom>
              <a:avLst/>
              <a:gdLst/>
              <a:ahLst/>
              <a:cxnLst/>
              <a:rect r="r" b="b" t="t" l="l"/>
              <a:pathLst>
                <a:path h="480800" w="474871">
                  <a:moveTo>
                    <a:pt x="72995" y="0"/>
                  </a:moveTo>
                  <a:lnTo>
                    <a:pt x="401876" y="0"/>
                  </a:lnTo>
                  <a:cubicBezTo>
                    <a:pt x="442190" y="0"/>
                    <a:pt x="474871" y="32681"/>
                    <a:pt x="474871" y="72995"/>
                  </a:cubicBezTo>
                  <a:lnTo>
                    <a:pt x="474871" y="407805"/>
                  </a:lnTo>
                  <a:cubicBezTo>
                    <a:pt x="474871" y="448119"/>
                    <a:pt x="442190" y="480800"/>
                    <a:pt x="401876" y="480800"/>
                  </a:cubicBezTo>
                  <a:lnTo>
                    <a:pt x="72995" y="480800"/>
                  </a:lnTo>
                  <a:cubicBezTo>
                    <a:pt x="53636" y="480800"/>
                    <a:pt x="35069" y="473109"/>
                    <a:pt x="21380" y="459420"/>
                  </a:cubicBezTo>
                  <a:cubicBezTo>
                    <a:pt x="7691" y="445731"/>
                    <a:pt x="0" y="427164"/>
                    <a:pt x="0" y="407805"/>
                  </a:cubicBezTo>
                  <a:lnTo>
                    <a:pt x="0" y="72995"/>
                  </a:lnTo>
                  <a:cubicBezTo>
                    <a:pt x="0" y="32681"/>
                    <a:pt x="32681" y="0"/>
                    <a:pt x="72995" y="0"/>
                  </a:cubicBezTo>
                  <a:close/>
                </a:path>
              </a:pathLst>
            </a:custGeom>
            <a:solidFill>
              <a:srgbClr val="79A2D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4872" cy="518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7218985" y="4519747"/>
            <a:ext cx="1438511" cy="1247505"/>
          </a:xfrm>
          <a:custGeom>
            <a:avLst/>
            <a:gdLst/>
            <a:ahLst/>
            <a:cxnLst/>
            <a:rect r="r" b="b" t="t" l="l"/>
            <a:pathLst>
              <a:path h="1247505" w="1438511">
                <a:moveTo>
                  <a:pt x="0" y="0"/>
                </a:moveTo>
                <a:lnTo>
                  <a:pt x="1438511" y="0"/>
                </a:lnTo>
                <a:lnTo>
                  <a:pt x="1438511" y="1247506"/>
                </a:lnTo>
                <a:lnTo>
                  <a:pt x="0" y="124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518107" y="4448310"/>
            <a:ext cx="1529748" cy="1390380"/>
          </a:xfrm>
          <a:custGeom>
            <a:avLst/>
            <a:gdLst/>
            <a:ahLst/>
            <a:cxnLst/>
            <a:rect r="r" b="b" t="t" l="l"/>
            <a:pathLst>
              <a:path h="1390380" w="1529748">
                <a:moveTo>
                  <a:pt x="0" y="0"/>
                </a:moveTo>
                <a:lnTo>
                  <a:pt x="1529749" y="0"/>
                </a:lnTo>
                <a:lnTo>
                  <a:pt x="1529749" y="1390380"/>
                </a:lnTo>
                <a:lnTo>
                  <a:pt x="0" y="1390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11" r="0" b="-5011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218985" y="6877827"/>
            <a:ext cx="1438511" cy="1438511"/>
          </a:xfrm>
          <a:custGeom>
            <a:avLst/>
            <a:gdLst/>
            <a:ahLst/>
            <a:cxnLst/>
            <a:rect r="r" b="b" t="t" l="l"/>
            <a:pathLst>
              <a:path h="1438511" w="1438511">
                <a:moveTo>
                  <a:pt x="0" y="0"/>
                </a:moveTo>
                <a:lnTo>
                  <a:pt x="1438511" y="0"/>
                </a:lnTo>
                <a:lnTo>
                  <a:pt x="1438511" y="1438511"/>
                </a:lnTo>
                <a:lnTo>
                  <a:pt x="0" y="1438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472561" y="6948100"/>
            <a:ext cx="1620842" cy="1297965"/>
          </a:xfrm>
          <a:custGeom>
            <a:avLst/>
            <a:gdLst/>
            <a:ahLst/>
            <a:cxnLst/>
            <a:rect r="r" b="b" t="t" l="l"/>
            <a:pathLst>
              <a:path h="1297965" w="1620842">
                <a:moveTo>
                  <a:pt x="0" y="0"/>
                </a:moveTo>
                <a:lnTo>
                  <a:pt x="1620841" y="0"/>
                </a:lnTo>
                <a:lnTo>
                  <a:pt x="1620841" y="1297965"/>
                </a:lnTo>
                <a:lnTo>
                  <a:pt x="0" y="1297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0" y="272288"/>
            <a:ext cx="18288000" cy="13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6"/>
              </a:lnSpc>
              <a:spcBef>
                <a:spcPct val="0"/>
              </a:spcBef>
            </a:pPr>
            <a:r>
              <a:rPr lang="en-US" sz="794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TECHNICAL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0720" y="3707830"/>
            <a:ext cx="4931923" cy="6237505"/>
            <a:chOff x="0" y="0"/>
            <a:chExt cx="1298943" cy="164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943" cy="1642800"/>
            </a:xfrm>
            <a:custGeom>
              <a:avLst/>
              <a:gdLst/>
              <a:ahLst/>
              <a:cxnLst/>
              <a:rect r="r" b="b" t="t" l="l"/>
              <a:pathLst>
                <a:path h="1642800" w="1298943">
                  <a:moveTo>
                    <a:pt x="80058" y="0"/>
                  </a:moveTo>
                  <a:lnTo>
                    <a:pt x="1218885" y="0"/>
                  </a:lnTo>
                  <a:cubicBezTo>
                    <a:pt x="1240118" y="0"/>
                    <a:pt x="1260481" y="8435"/>
                    <a:pt x="1275494" y="23448"/>
                  </a:cubicBezTo>
                  <a:cubicBezTo>
                    <a:pt x="1290508" y="38462"/>
                    <a:pt x="1298943" y="58825"/>
                    <a:pt x="1298943" y="80058"/>
                  </a:cubicBezTo>
                  <a:lnTo>
                    <a:pt x="1298943" y="1562742"/>
                  </a:lnTo>
                  <a:cubicBezTo>
                    <a:pt x="1298943" y="1583975"/>
                    <a:pt x="1290508" y="1604338"/>
                    <a:pt x="1275494" y="1619351"/>
                  </a:cubicBezTo>
                  <a:cubicBezTo>
                    <a:pt x="1260481" y="1634365"/>
                    <a:pt x="1240118" y="1642800"/>
                    <a:pt x="1218885" y="1642800"/>
                  </a:cubicBezTo>
                  <a:lnTo>
                    <a:pt x="80058" y="1642800"/>
                  </a:lnTo>
                  <a:cubicBezTo>
                    <a:pt x="58825" y="1642800"/>
                    <a:pt x="38462" y="1634365"/>
                    <a:pt x="23448" y="1619351"/>
                  </a:cubicBezTo>
                  <a:cubicBezTo>
                    <a:pt x="8435" y="1604338"/>
                    <a:pt x="0" y="1583975"/>
                    <a:pt x="0" y="1562742"/>
                  </a:cubicBezTo>
                  <a:lnTo>
                    <a:pt x="0" y="80058"/>
                  </a:lnTo>
                  <a:cubicBezTo>
                    <a:pt x="0" y="58825"/>
                    <a:pt x="8435" y="38462"/>
                    <a:pt x="23448" y="23448"/>
                  </a:cubicBezTo>
                  <a:cubicBezTo>
                    <a:pt x="38462" y="8435"/>
                    <a:pt x="58825" y="0"/>
                    <a:pt x="800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298943" cy="172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FOR LOCALS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Increased visibilty for small  businesses and preservation of cultural heritage.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Promotion of local businesses and artisans 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Preservation of cultural traditions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New economic oppurtinities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7701" y="3707830"/>
            <a:ext cx="5429834" cy="6237505"/>
            <a:chOff x="0" y="0"/>
            <a:chExt cx="1430080" cy="164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0080" cy="1642800"/>
            </a:xfrm>
            <a:custGeom>
              <a:avLst/>
              <a:gdLst/>
              <a:ahLst/>
              <a:cxnLst/>
              <a:rect r="r" b="b" t="t" l="l"/>
              <a:pathLst>
                <a:path h="1642800" w="1430080">
                  <a:moveTo>
                    <a:pt x="72716" y="0"/>
                  </a:moveTo>
                  <a:lnTo>
                    <a:pt x="1357363" y="0"/>
                  </a:lnTo>
                  <a:cubicBezTo>
                    <a:pt x="1397524" y="0"/>
                    <a:pt x="1430080" y="32556"/>
                    <a:pt x="1430080" y="72716"/>
                  </a:cubicBezTo>
                  <a:lnTo>
                    <a:pt x="1430080" y="1570083"/>
                  </a:lnTo>
                  <a:cubicBezTo>
                    <a:pt x="1430080" y="1610243"/>
                    <a:pt x="1397524" y="1642800"/>
                    <a:pt x="1357363" y="1642800"/>
                  </a:cubicBezTo>
                  <a:lnTo>
                    <a:pt x="72716" y="1642800"/>
                  </a:lnTo>
                  <a:cubicBezTo>
                    <a:pt x="32556" y="1642800"/>
                    <a:pt x="0" y="1610243"/>
                    <a:pt x="0" y="1570083"/>
                  </a:cubicBezTo>
                  <a:lnTo>
                    <a:pt x="0" y="72716"/>
                  </a:lnTo>
                  <a:cubicBezTo>
                    <a:pt x="0" y="32556"/>
                    <a:pt x="32556" y="0"/>
                    <a:pt x="7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430080" cy="172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For TouristS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     Personalized itineraries,                                language barriers  removed,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authentic local experiences.</a:t>
              </a:r>
            </a:p>
            <a:p>
              <a:pPr algn="just">
                <a:lnSpc>
                  <a:spcPts val="3639"/>
                </a:lnSpc>
              </a:pP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Smart personalized travel planning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Multilingual support for seamless communication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Access to hidden gems and authentic experience.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05829" y="3707830"/>
            <a:ext cx="4819373" cy="6237505"/>
            <a:chOff x="0" y="0"/>
            <a:chExt cx="1269300" cy="164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9300" cy="1642800"/>
            </a:xfrm>
            <a:custGeom>
              <a:avLst/>
              <a:gdLst/>
              <a:ahLst/>
              <a:cxnLst/>
              <a:rect r="r" b="b" t="t" l="l"/>
              <a:pathLst>
                <a:path h="1642800" w="1269300">
                  <a:moveTo>
                    <a:pt x="81927" y="0"/>
                  </a:moveTo>
                  <a:lnTo>
                    <a:pt x="1187373" y="0"/>
                  </a:lnTo>
                  <a:cubicBezTo>
                    <a:pt x="1209101" y="0"/>
                    <a:pt x="1229940" y="8632"/>
                    <a:pt x="1245304" y="23996"/>
                  </a:cubicBezTo>
                  <a:cubicBezTo>
                    <a:pt x="1260668" y="39360"/>
                    <a:pt x="1269300" y="60199"/>
                    <a:pt x="1269300" y="81927"/>
                  </a:cubicBezTo>
                  <a:lnTo>
                    <a:pt x="1269300" y="1560872"/>
                  </a:lnTo>
                  <a:cubicBezTo>
                    <a:pt x="1269300" y="1582601"/>
                    <a:pt x="1260668" y="1603439"/>
                    <a:pt x="1245304" y="1618804"/>
                  </a:cubicBezTo>
                  <a:cubicBezTo>
                    <a:pt x="1229940" y="1634168"/>
                    <a:pt x="1209101" y="1642800"/>
                    <a:pt x="1187373" y="1642800"/>
                  </a:cubicBezTo>
                  <a:lnTo>
                    <a:pt x="81927" y="1642800"/>
                  </a:lnTo>
                  <a:cubicBezTo>
                    <a:pt x="60199" y="1642800"/>
                    <a:pt x="39360" y="1634168"/>
                    <a:pt x="23996" y="1618804"/>
                  </a:cubicBezTo>
                  <a:cubicBezTo>
                    <a:pt x="8632" y="1603439"/>
                    <a:pt x="0" y="1582601"/>
                    <a:pt x="0" y="1560872"/>
                  </a:cubicBezTo>
                  <a:lnTo>
                    <a:pt x="0" y="81927"/>
                  </a:lnTo>
                  <a:cubicBezTo>
                    <a:pt x="0" y="60199"/>
                    <a:pt x="8632" y="39360"/>
                    <a:pt x="23996" y="23996"/>
                  </a:cubicBezTo>
                  <a:cubicBezTo>
                    <a:pt x="39360" y="8632"/>
                    <a:pt x="60199" y="0"/>
                    <a:pt x="819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269300" cy="172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Lazydog"/>
                  <a:ea typeface="Lazydog"/>
                  <a:cs typeface="Lazydog"/>
                  <a:sym typeface="Lazydog"/>
                </a:rPr>
                <a:t>FOR GOVERNMENT</a:t>
              </a:r>
              <a:r>
                <a:rPr lang="en-US" sz="3999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 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Data-driven policy making and improved tourism infrastructure planning</a:t>
              </a:r>
            </a:p>
            <a:p>
              <a:pPr algn="ctr">
                <a:lnSpc>
                  <a:spcPts val="3639"/>
                </a:lnSpc>
              </a:pP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Real-time tourism analytics and insights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Evidence-based policy decisions</a:t>
              </a:r>
            </a:p>
            <a:p>
              <a:pPr algn="l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Helios"/>
                  <a:ea typeface="Helios"/>
                  <a:cs typeface="Helios"/>
                  <a:sym typeface="Helios"/>
                </a:rPr>
                <a:t>Improved resource allocation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53796" y="234821"/>
            <a:ext cx="12922987" cy="1445546"/>
            <a:chOff x="0" y="0"/>
            <a:chExt cx="3403585" cy="380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03585" cy="380720"/>
            </a:xfrm>
            <a:custGeom>
              <a:avLst/>
              <a:gdLst/>
              <a:ahLst/>
              <a:cxnLst/>
              <a:rect r="r" b="b" t="t" l="l"/>
              <a:pathLst>
                <a:path h="380720" w="3403585">
                  <a:moveTo>
                    <a:pt x="30553" y="0"/>
                  </a:moveTo>
                  <a:lnTo>
                    <a:pt x="3373032" y="0"/>
                  </a:lnTo>
                  <a:cubicBezTo>
                    <a:pt x="3389906" y="0"/>
                    <a:pt x="3403585" y="13679"/>
                    <a:pt x="3403585" y="30553"/>
                  </a:cubicBezTo>
                  <a:lnTo>
                    <a:pt x="3403585" y="350167"/>
                  </a:lnTo>
                  <a:cubicBezTo>
                    <a:pt x="3403585" y="358270"/>
                    <a:pt x="3400366" y="366041"/>
                    <a:pt x="3394637" y="371771"/>
                  </a:cubicBezTo>
                  <a:cubicBezTo>
                    <a:pt x="3388907" y="377501"/>
                    <a:pt x="3381135" y="380720"/>
                    <a:pt x="3373032" y="380720"/>
                  </a:cubicBezTo>
                  <a:lnTo>
                    <a:pt x="30553" y="380720"/>
                  </a:lnTo>
                  <a:cubicBezTo>
                    <a:pt x="13679" y="380720"/>
                    <a:pt x="0" y="367041"/>
                    <a:pt x="0" y="350167"/>
                  </a:cubicBezTo>
                  <a:lnTo>
                    <a:pt x="0" y="30553"/>
                  </a:lnTo>
                  <a:cubicBezTo>
                    <a:pt x="0" y="22450"/>
                    <a:pt x="3219" y="14679"/>
                    <a:pt x="8949" y="8949"/>
                  </a:cubicBezTo>
                  <a:cubicBezTo>
                    <a:pt x="14679" y="3219"/>
                    <a:pt x="22450" y="0"/>
                    <a:pt x="305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A9FF">
                    <a:alpha val="100000"/>
                  </a:srgbClr>
                </a:gs>
                <a:gs pos="100000">
                  <a:srgbClr val="F5F8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403585" cy="41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1193" y="1680367"/>
            <a:ext cx="3505200" cy="1684386"/>
            <a:chOff x="0" y="0"/>
            <a:chExt cx="923180" cy="4436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3180" cy="443624"/>
            </a:xfrm>
            <a:custGeom>
              <a:avLst/>
              <a:gdLst/>
              <a:ahLst/>
              <a:cxnLst/>
              <a:rect r="r" b="b" t="t" l="l"/>
              <a:pathLst>
                <a:path h="443624" w="923180">
                  <a:moveTo>
                    <a:pt x="112643" y="0"/>
                  </a:moveTo>
                  <a:lnTo>
                    <a:pt x="810537" y="0"/>
                  </a:lnTo>
                  <a:cubicBezTo>
                    <a:pt x="872748" y="0"/>
                    <a:pt x="923180" y="50432"/>
                    <a:pt x="923180" y="112643"/>
                  </a:cubicBezTo>
                  <a:lnTo>
                    <a:pt x="923180" y="330981"/>
                  </a:lnTo>
                  <a:cubicBezTo>
                    <a:pt x="923180" y="393192"/>
                    <a:pt x="872748" y="443624"/>
                    <a:pt x="810537" y="443624"/>
                  </a:cubicBezTo>
                  <a:lnTo>
                    <a:pt x="112643" y="443624"/>
                  </a:lnTo>
                  <a:cubicBezTo>
                    <a:pt x="50432" y="443624"/>
                    <a:pt x="0" y="393192"/>
                    <a:pt x="0" y="330981"/>
                  </a:cubicBezTo>
                  <a:lnTo>
                    <a:pt x="0" y="112643"/>
                  </a:lnTo>
                  <a:cubicBezTo>
                    <a:pt x="0" y="50432"/>
                    <a:pt x="50432" y="0"/>
                    <a:pt x="112643" y="0"/>
                  </a:cubicBezTo>
                  <a:close/>
                </a:path>
              </a:pathLst>
            </a:custGeom>
            <a:solidFill>
              <a:srgbClr val="B4D3E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23180" cy="48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592473" y="82421"/>
            <a:ext cx="12341305" cy="13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6"/>
              </a:lnSpc>
              <a:spcBef>
                <a:spcPct val="0"/>
              </a:spcBef>
            </a:pPr>
            <a:r>
              <a:rPr lang="en-US" sz="794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IMPACTS AND BENIFITS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4704" y="1868228"/>
            <a:ext cx="3661689" cy="1585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017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85%</a:t>
            </a:r>
          </a:p>
          <a:p>
            <a:pPr algn="ctr">
              <a:lnSpc>
                <a:spcPts val="4224"/>
              </a:lnSpc>
            </a:pPr>
            <a:r>
              <a:rPr lang="en-US" sz="3017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Tourist satisfaction</a:t>
            </a:r>
          </a:p>
          <a:p>
            <a:pPr algn="ctr">
              <a:lnSpc>
                <a:spcPts val="4224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5139343" y="1680367"/>
            <a:ext cx="4327339" cy="1684386"/>
            <a:chOff x="0" y="0"/>
            <a:chExt cx="1139711" cy="4436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9711" cy="443624"/>
            </a:xfrm>
            <a:custGeom>
              <a:avLst/>
              <a:gdLst/>
              <a:ahLst/>
              <a:cxnLst/>
              <a:rect r="r" b="b" t="t" l="l"/>
              <a:pathLst>
                <a:path h="443624" w="1139711">
                  <a:moveTo>
                    <a:pt x="91243" y="0"/>
                  </a:moveTo>
                  <a:lnTo>
                    <a:pt x="1048468" y="0"/>
                  </a:lnTo>
                  <a:cubicBezTo>
                    <a:pt x="1098860" y="0"/>
                    <a:pt x="1139711" y="40851"/>
                    <a:pt x="1139711" y="91243"/>
                  </a:cubicBezTo>
                  <a:lnTo>
                    <a:pt x="1139711" y="352382"/>
                  </a:lnTo>
                  <a:cubicBezTo>
                    <a:pt x="1139711" y="376581"/>
                    <a:pt x="1130098" y="399789"/>
                    <a:pt x="1112986" y="416900"/>
                  </a:cubicBezTo>
                  <a:cubicBezTo>
                    <a:pt x="1095875" y="434011"/>
                    <a:pt x="1072667" y="443624"/>
                    <a:pt x="1048468" y="443624"/>
                  </a:cubicBezTo>
                  <a:lnTo>
                    <a:pt x="91243" y="443624"/>
                  </a:lnTo>
                  <a:cubicBezTo>
                    <a:pt x="67044" y="443624"/>
                    <a:pt x="43836" y="434011"/>
                    <a:pt x="26724" y="416900"/>
                  </a:cubicBezTo>
                  <a:cubicBezTo>
                    <a:pt x="9613" y="399789"/>
                    <a:pt x="0" y="376581"/>
                    <a:pt x="0" y="352382"/>
                  </a:cubicBezTo>
                  <a:lnTo>
                    <a:pt x="0" y="91243"/>
                  </a:lnTo>
                  <a:cubicBezTo>
                    <a:pt x="0" y="67044"/>
                    <a:pt x="9613" y="43836"/>
                    <a:pt x="26724" y="26724"/>
                  </a:cubicBezTo>
                  <a:cubicBezTo>
                    <a:pt x="43836" y="9613"/>
                    <a:pt x="67044" y="0"/>
                    <a:pt x="91243" y="0"/>
                  </a:cubicBezTo>
                  <a:close/>
                </a:path>
              </a:pathLst>
            </a:custGeom>
            <a:solidFill>
              <a:srgbClr val="B4D3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39711" cy="48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139343" y="1911722"/>
            <a:ext cx="4327339" cy="108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40%</a:t>
            </a:r>
          </a:p>
          <a:p>
            <a:pPr algn="ctr">
              <a:lnSpc>
                <a:spcPts val="4392"/>
              </a:lnSpc>
              <a:spcBef>
                <a:spcPct val="0"/>
              </a:spcBef>
            </a:pPr>
            <a:r>
              <a:rPr lang="en-US" sz="3137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Local Business Growth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05900" y="2004330"/>
            <a:ext cx="47625" cy="13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6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0209632" y="1639124"/>
            <a:ext cx="3344364" cy="1684386"/>
            <a:chOff x="0" y="0"/>
            <a:chExt cx="880820" cy="4436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80820" cy="443624"/>
            </a:xfrm>
            <a:custGeom>
              <a:avLst/>
              <a:gdLst/>
              <a:ahLst/>
              <a:cxnLst/>
              <a:rect r="r" b="b" t="t" l="l"/>
              <a:pathLst>
                <a:path h="443624" w="880820">
                  <a:moveTo>
                    <a:pt x="118061" y="0"/>
                  </a:moveTo>
                  <a:lnTo>
                    <a:pt x="762759" y="0"/>
                  </a:lnTo>
                  <a:cubicBezTo>
                    <a:pt x="827963" y="0"/>
                    <a:pt x="880820" y="52858"/>
                    <a:pt x="880820" y="118061"/>
                  </a:cubicBezTo>
                  <a:lnTo>
                    <a:pt x="880820" y="325564"/>
                  </a:lnTo>
                  <a:cubicBezTo>
                    <a:pt x="880820" y="356875"/>
                    <a:pt x="868382" y="386905"/>
                    <a:pt x="846241" y="409045"/>
                  </a:cubicBezTo>
                  <a:cubicBezTo>
                    <a:pt x="824100" y="431186"/>
                    <a:pt x="794071" y="443624"/>
                    <a:pt x="762759" y="443624"/>
                  </a:cubicBezTo>
                  <a:lnTo>
                    <a:pt x="118061" y="443624"/>
                  </a:lnTo>
                  <a:cubicBezTo>
                    <a:pt x="86749" y="443624"/>
                    <a:pt x="56720" y="431186"/>
                    <a:pt x="34579" y="409045"/>
                  </a:cubicBezTo>
                  <a:cubicBezTo>
                    <a:pt x="12439" y="386905"/>
                    <a:pt x="0" y="356875"/>
                    <a:pt x="0" y="325564"/>
                  </a:cubicBezTo>
                  <a:lnTo>
                    <a:pt x="0" y="118061"/>
                  </a:lnTo>
                  <a:cubicBezTo>
                    <a:pt x="0" y="86749"/>
                    <a:pt x="12439" y="56720"/>
                    <a:pt x="34579" y="34579"/>
                  </a:cubicBezTo>
                  <a:cubicBezTo>
                    <a:pt x="56720" y="12439"/>
                    <a:pt x="86749" y="0"/>
                    <a:pt x="118061" y="0"/>
                  </a:cubicBezTo>
                  <a:close/>
                </a:path>
              </a:pathLst>
            </a:custGeom>
            <a:solidFill>
              <a:srgbClr val="B4D3E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80820" cy="48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311292" y="1911722"/>
            <a:ext cx="3242704" cy="164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5"/>
              </a:lnSpc>
            </a:pPr>
            <a:r>
              <a:rPr lang="en-US" sz="3147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60% </a:t>
            </a:r>
          </a:p>
          <a:p>
            <a:pPr algn="ctr">
              <a:lnSpc>
                <a:spcPts val="4405"/>
              </a:lnSpc>
            </a:pPr>
            <a:r>
              <a:rPr lang="en-US" sz="3147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Efficiency Gain</a:t>
            </a:r>
          </a:p>
          <a:p>
            <a:pPr algn="ctr">
              <a:lnSpc>
                <a:spcPts val="4405"/>
              </a:lnSpc>
              <a:spcBef>
                <a:spcPct val="0"/>
              </a:spcBef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14125496" y="1768908"/>
            <a:ext cx="3505200" cy="1554603"/>
            <a:chOff x="0" y="0"/>
            <a:chExt cx="923180" cy="4094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23180" cy="409443"/>
            </a:xfrm>
            <a:custGeom>
              <a:avLst/>
              <a:gdLst/>
              <a:ahLst/>
              <a:cxnLst/>
              <a:rect r="r" b="b" t="t" l="l"/>
              <a:pathLst>
                <a:path h="409443" w="923180">
                  <a:moveTo>
                    <a:pt x="112643" y="0"/>
                  </a:moveTo>
                  <a:lnTo>
                    <a:pt x="810537" y="0"/>
                  </a:lnTo>
                  <a:cubicBezTo>
                    <a:pt x="872748" y="0"/>
                    <a:pt x="923180" y="50432"/>
                    <a:pt x="923180" y="112643"/>
                  </a:cubicBezTo>
                  <a:lnTo>
                    <a:pt x="923180" y="296799"/>
                  </a:lnTo>
                  <a:cubicBezTo>
                    <a:pt x="923180" y="359010"/>
                    <a:pt x="872748" y="409443"/>
                    <a:pt x="810537" y="409443"/>
                  </a:cubicBezTo>
                  <a:lnTo>
                    <a:pt x="112643" y="409443"/>
                  </a:lnTo>
                  <a:cubicBezTo>
                    <a:pt x="50432" y="409443"/>
                    <a:pt x="0" y="359010"/>
                    <a:pt x="0" y="296799"/>
                  </a:cubicBezTo>
                  <a:lnTo>
                    <a:pt x="0" y="112643"/>
                  </a:lnTo>
                  <a:cubicBezTo>
                    <a:pt x="0" y="50432"/>
                    <a:pt x="50432" y="0"/>
                    <a:pt x="112643" y="0"/>
                  </a:cubicBezTo>
                  <a:close/>
                </a:path>
              </a:pathLst>
            </a:custGeom>
            <a:solidFill>
              <a:srgbClr val="B4D3E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923180" cy="447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350780" y="1911722"/>
            <a:ext cx="3122890" cy="10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30% </a:t>
            </a:r>
          </a:p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Revenue Increase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DAG1p7gjN-0</dc:identifier>
  <dcterms:modified xsi:type="dcterms:W3CDTF">2011-08-01T06:04:30Z</dcterms:modified>
  <cp:revision>1</cp:revision>
  <dc:title>Copy of NAV YUKTI</dc:title>
</cp:coreProperties>
</file>